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1"/>
  </p:notesMasterIdLst>
  <p:sldIdLst>
    <p:sldId id="256" r:id="rId5"/>
    <p:sldId id="289" r:id="rId6"/>
    <p:sldId id="257" r:id="rId7"/>
    <p:sldId id="258" r:id="rId8"/>
    <p:sldId id="259" r:id="rId9"/>
    <p:sldId id="307" r:id="rId10"/>
    <p:sldId id="291" r:id="rId11"/>
    <p:sldId id="266" r:id="rId12"/>
    <p:sldId id="299" r:id="rId13"/>
    <p:sldId id="311" r:id="rId14"/>
    <p:sldId id="292" r:id="rId15"/>
    <p:sldId id="265" r:id="rId16"/>
    <p:sldId id="263" r:id="rId17"/>
    <p:sldId id="295" r:id="rId18"/>
    <p:sldId id="294" r:id="rId19"/>
    <p:sldId id="296" r:id="rId20"/>
    <p:sldId id="272" r:id="rId21"/>
    <p:sldId id="273" r:id="rId22"/>
    <p:sldId id="277" r:id="rId23"/>
    <p:sldId id="297" r:id="rId24"/>
    <p:sldId id="282" r:id="rId25"/>
    <p:sldId id="283" r:id="rId26"/>
    <p:sldId id="301" r:id="rId27"/>
    <p:sldId id="268" r:id="rId28"/>
    <p:sldId id="305" r:id="rId29"/>
    <p:sldId id="262" r:id="rId30"/>
    <p:sldId id="269" r:id="rId31"/>
    <p:sldId id="308" r:id="rId32"/>
    <p:sldId id="285" r:id="rId33"/>
    <p:sldId id="267" r:id="rId34"/>
    <p:sldId id="312" r:id="rId35"/>
    <p:sldId id="313" r:id="rId36"/>
    <p:sldId id="314" r:id="rId37"/>
    <p:sldId id="261" r:id="rId38"/>
    <p:sldId id="310" r:id="rId39"/>
    <p:sldId id="275" r:id="rId40"/>
    <p:sldId id="276" r:id="rId41"/>
    <p:sldId id="286" r:id="rId42"/>
    <p:sldId id="306" r:id="rId43"/>
    <p:sldId id="290" r:id="rId44"/>
    <p:sldId id="288" r:id="rId45"/>
    <p:sldId id="298" r:id="rId46"/>
    <p:sldId id="315" r:id="rId47"/>
    <p:sldId id="316" r:id="rId48"/>
    <p:sldId id="317" r:id="rId49"/>
    <p:sldId id="300" r:id="rId50"/>
  </p:sldIdLst>
  <p:sldSz cx="12192000" cy="6858000"/>
  <p:notesSz cx="6800850" cy="98075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36DC85-6462-45F1-A450-F7DD9900DF70}" v="4" dt="2026-05-10T19:46:37.669"/>
    <p1510:client id="{96998E94-8EE4-4B95-AB3B-9CE1350A1EBE}" v="1" dt="2026-05-11T11:27:05.6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snapToGrid="0">
      <p:cViewPr varScale="1">
        <p:scale>
          <a:sx n="105" d="100"/>
          <a:sy n="105" d="100"/>
        </p:scale>
        <p:origin x="8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1BC182-D27C-4BCD-9C28-DD9180A8E266}" type="doc">
      <dgm:prSet loTypeId="urn:microsoft.com/office/officeart/2018/2/layout/IconVerticalSolidList" loCatId="icon" qsTypeId="urn:microsoft.com/office/officeart/2005/8/quickstyle/simple1" qsCatId="simple" csTypeId="urn:microsoft.com/office/officeart/2018/5/colors/Iconchunking_neutralicontext_colorful2" csCatId="colorful" phldr="1"/>
      <dgm:spPr/>
      <dgm:t>
        <a:bodyPr/>
        <a:lstStyle/>
        <a:p>
          <a:endParaRPr lang="en-US"/>
        </a:p>
      </dgm:t>
    </dgm:pt>
    <dgm:pt modelId="{B14DA93C-9375-498A-B033-5673D94551DB}">
      <dgm:prSet/>
      <dgm:spPr/>
      <dgm:t>
        <a:bodyPr/>
        <a:lstStyle/>
        <a:p>
          <a:pPr>
            <a:lnSpc>
              <a:spcPct val="100000"/>
            </a:lnSpc>
          </a:pPr>
          <a:r>
            <a:rPr lang="en-GB" b="1" dirty="0">
              <a:latin typeface="SassoonPrimary" panose="020B0500000000000000" pitchFamily="34" charset="0"/>
            </a:rPr>
            <a:t>At the end of this session:</a:t>
          </a:r>
          <a:endParaRPr lang="en-US" dirty="0">
            <a:latin typeface="SassoonPrimary" panose="020B0500000000000000" pitchFamily="34" charset="0"/>
          </a:endParaRPr>
        </a:p>
      </dgm:t>
    </dgm:pt>
    <dgm:pt modelId="{BE91464F-15DC-43A3-8E5E-199D3C87FAB6}" type="parTrans" cxnId="{49F4D5B8-4D8B-4BEF-B566-C78A59BF73EC}">
      <dgm:prSet/>
      <dgm:spPr/>
      <dgm:t>
        <a:bodyPr/>
        <a:lstStyle/>
        <a:p>
          <a:endParaRPr lang="en-US"/>
        </a:p>
      </dgm:t>
    </dgm:pt>
    <dgm:pt modelId="{A79390F3-42CD-4EF7-A692-F0C25911B944}" type="sibTrans" cxnId="{49F4D5B8-4D8B-4BEF-B566-C78A59BF73EC}">
      <dgm:prSet/>
      <dgm:spPr/>
      <dgm:t>
        <a:bodyPr/>
        <a:lstStyle/>
        <a:p>
          <a:endParaRPr lang="en-US"/>
        </a:p>
      </dgm:t>
    </dgm:pt>
    <dgm:pt modelId="{BE3FDCB7-5EB9-411B-9DF5-05129DD0F891}">
      <dgm:prSet/>
      <dgm:spPr/>
      <dgm:t>
        <a:bodyPr/>
        <a:lstStyle/>
        <a:p>
          <a:pPr>
            <a:lnSpc>
              <a:spcPct val="100000"/>
            </a:lnSpc>
          </a:pPr>
          <a:r>
            <a:rPr lang="en-GB" dirty="0">
              <a:latin typeface="SassoonPrimary" panose="020B0500000000000000" pitchFamily="34" charset="0"/>
            </a:rPr>
            <a:t>We will understand the expectations for the end of early, first and second level in numeracy</a:t>
          </a:r>
          <a:endParaRPr lang="en-US" dirty="0">
            <a:latin typeface="SassoonPrimary" panose="020B0500000000000000" pitchFamily="34" charset="0"/>
          </a:endParaRPr>
        </a:p>
      </dgm:t>
    </dgm:pt>
    <dgm:pt modelId="{898B62DB-6660-428F-B62C-DA7818F6554B}" type="parTrans" cxnId="{4F3B7782-6E48-491E-83D0-BB0F138B2BB4}">
      <dgm:prSet/>
      <dgm:spPr/>
      <dgm:t>
        <a:bodyPr/>
        <a:lstStyle/>
        <a:p>
          <a:endParaRPr lang="en-US"/>
        </a:p>
      </dgm:t>
    </dgm:pt>
    <dgm:pt modelId="{96526E9F-F283-41F6-A0B8-8C05E96EC7CA}" type="sibTrans" cxnId="{4F3B7782-6E48-491E-83D0-BB0F138B2BB4}">
      <dgm:prSet/>
      <dgm:spPr/>
      <dgm:t>
        <a:bodyPr/>
        <a:lstStyle/>
        <a:p>
          <a:endParaRPr lang="en-US"/>
        </a:p>
      </dgm:t>
    </dgm:pt>
    <dgm:pt modelId="{E13F0B00-49C5-46C7-BAAB-05EDD945053A}">
      <dgm:prSet/>
      <dgm:spPr/>
      <dgm:t>
        <a:bodyPr/>
        <a:lstStyle/>
        <a:p>
          <a:pPr>
            <a:lnSpc>
              <a:spcPct val="100000"/>
            </a:lnSpc>
          </a:pPr>
          <a:r>
            <a:rPr lang="en-GB" dirty="0">
              <a:latin typeface="SassoonPrimary" panose="020B0500000000000000" pitchFamily="34" charset="0"/>
            </a:rPr>
            <a:t>We will understand the strategies and supports we use to develop numeracy skills in addition, subtraction, multiplication and division</a:t>
          </a:r>
          <a:endParaRPr lang="en-US" dirty="0">
            <a:latin typeface="SassoonPrimary" panose="020B0500000000000000" pitchFamily="34" charset="0"/>
          </a:endParaRPr>
        </a:p>
      </dgm:t>
    </dgm:pt>
    <dgm:pt modelId="{2EB055B2-A317-49AF-9163-3ACE28B0AA0B}" type="parTrans" cxnId="{20901585-1FC7-444E-BA37-6E402987D20E}">
      <dgm:prSet/>
      <dgm:spPr/>
      <dgm:t>
        <a:bodyPr/>
        <a:lstStyle/>
        <a:p>
          <a:endParaRPr lang="en-US"/>
        </a:p>
      </dgm:t>
    </dgm:pt>
    <dgm:pt modelId="{7D16E702-5485-4436-AFE6-918461668027}" type="sibTrans" cxnId="{20901585-1FC7-444E-BA37-6E402987D20E}">
      <dgm:prSet/>
      <dgm:spPr/>
      <dgm:t>
        <a:bodyPr/>
        <a:lstStyle/>
        <a:p>
          <a:endParaRPr lang="en-US"/>
        </a:p>
      </dgm:t>
    </dgm:pt>
    <dgm:pt modelId="{368050BE-DFA0-4E0E-B2E1-B1FE7263D048}">
      <dgm:prSet/>
      <dgm:spPr/>
      <dgm:t>
        <a:bodyPr/>
        <a:lstStyle/>
        <a:p>
          <a:pPr>
            <a:lnSpc>
              <a:spcPct val="100000"/>
            </a:lnSpc>
          </a:pPr>
          <a:r>
            <a:rPr lang="en-GB" dirty="0">
              <a:latin typeface="SassoonPrimary" panose="020B0500000000000000" pitchFamily="34" charset="0"/>
            </a:rPr>
            <a:t>Language and strategies used will be consistent across school and home. </a:t>
          </a:r>
          <a:endParaRPr lang="en-US" dirty="0">
            <a:latin typeface="SassoonPrimary" panose="020B0500000000000000" pitchFamily="34" charset="0"/>
          </a:endParaRPr>
        </a:p>
      </dgm:t>
    </dgm:pt>
    <dgm:pt modelId="{DABB656C-007B-4521-B8BB-B623345431BA}" type="parTrans" cxnId="{CDB2ECF4-C12F-484F-BCDD-549A73001795}">
      <dgm:prSet/>
      <dgm:spPr/>
      <dgm:t>
        <a:bodyPr/>
        <a:lstStyle/>
        <a:p>
          <a:endParaRPr lang="en-US"/>
        </a:p>
      </dgm:t>
    </dgm:pt>
    <dgm:pt modelId="{AE3CEC42-650F-4BCD-8581-304F31EB2A86}" type="sibTrans" cxnId="{CDB2ECF4-C12F-484F-BCDD-549A73001795}">
      <dgm:prSet/>
      <dgm:spPr/>
      <dgm:t>
        <a:bodyPr/>
        <a:lstStyle/>
        <a:p>
          <a:endParaRPr lang="en-US"/>
        </a:p>
      </dgm:t>
    </dgm:pt>
    <dgm:pt modelId="{6A109CE2-AE1B-43B5-8FF9-88ABAE6F5EC4}" type="pres">
      <dgm:prSet presAssocID="{7D1BC182-D27C-4BCD-9C28-DD9180A8E266}" presName="root" presStyleCnt="0">
        <dgm:presLayoutVars>
          <dgm:dir/>
          <dgm:resizeHandles val="exact"/>
        </dgm:presLayoutVars>
      </dgm:prSet>
      <dgm:spPr/>
    </dgm:pt>
    <dgm:pt modelId="{47FEEF56-F327-401C-B688-6F731D79F85F}" type="pres">
      <dgm:prSet presAssocID="{B14DA93C-9375-498A-B033-5673D94551DB}" presName="compNode" presStyleCnt="0"/>
      <dgm:spPr/>
    </dgm:pt>
    <dgm:pt modelId="{08A060FB-0543-4B3B-AABC-F180304F6508}" type="pres">
      <dgm:prSet presAssocID="{B14DA93C-9375-498A-B033-5673D94551DB}" presName="bgRect" presStyleLbl="bgShp" presStyleIdx="0" presStyleCnt="4"/>
      <dgm:spPr/>
    </dgm:pt>
    <dgm:pt modelId="{CFE31326-65EF-48C1-95FD-C29B6EFB667E}" type="pres">
      <dgm:prSet presAssocID="{B14DA93C-9375-498A-B033-5673D94551D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lackboard"/>
        </a:ext>
      </dgm:extLst>
    </dgm:pt>
    <dgm:pt modelId="{6A489463-BDC7-4F33-8F75-0AAB98722EDD}" type="pres">
      <dgm:prSet presAssocID="{B14DA93C-9375-498A-B033-5673D94551DB}" presName="spaceRect" presStyleCnt="0"/>
      <dgm:spPr/>
    </dgm:pt>
    <dgm:pt modelId="{CB5E6845-2AF9-422E-A87D-91EC8B1BE94F}" type="pres">
      <dgm:prSet presAssocID="{B14DA93C-9375-498A-B033-5673D94551DB}" presName="parTx" presStyleLbl="revTx" presStyleIdx="0" presStyleCnt="4">
        <dgm:presLayoutVars>
          <dgm:chMax val="0"/>
          <dgm:chPref val="0"/>
        </dgm:presLayoutVars>
      </dgm:prSet>
      <dgm:spPr/>
    </dgm:pt>
    <dgm:pt modelId="{D4D6D9E9-DEB3-4DF6-8197-9B185F525092}" type="pres">
      <dgm:prSet presAssocID="{A79390F3-42CD-4EF7-A692-F0C25911B944}" presName="sibTrans" presStyleCnt="0"/>
      <dgm:spPr/>
    </dgm:pt>
    <dgm:pt modelId="{E400682C-1264-423E-A833-040222E0DFBA}" type="pres">
      <dgm:prSet presAssocID="{BE3FDCB7-5EB9-411B-9DF5-05129DD0F891}" presName="compNode" presStyleCnt="0"/>
      <dgm:spPr/>
    </dgm:pt>
    <dgm:pt modelId="{BB10FFBC-E02C-426F-BF41-1BD00A2684F1}" type="pres">
      <dgm:prSet presAssocID="{BE3FDCB7-5EB9-411B-9DF5-05129DD0F891}" presName="bgRect" presStyleLbl="bgShp" presStyleIdx="1" presStyleCnt="4"/>
      <dgm:spPr/>
    </dgm:pt>
    <dgm:pt modelId="{F50A57DF-A947-4EED-864C-5FCB43E76F25}" type="pres">
      <dgm:prSet presAssocID="{BE3FDCB7-5EB9-411B-9DF5-05129DD0F891}"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51BF6240-9363-43CD-BB44-BBDBD1809906}" type="pres">
      <dgm:prSet presAssocID="{BE3FDCB7-5EB9-411B-9DF5-05129DD0F891}" presName="spaceRect" presStyleCnt="0"/>
      <dgm:spPr/>
    </dgm:pt>
    <dgm:pt modelId="{BA8419D7-3636-4FAD-BE8E-8C01E292CEDA}" type="pres">
      <dgm:prSet presAssocID="{BE3FDCB7-5EB9-411B-9DF5-05129DD0F891}" presName="parTx" presStyleLbl="revTx" presStyleIdx="1" presStyleCnt="4">
        <dgm:presLayoutVars>
          <dgm:chMax val="0"/>
          <dgm:chPref val="0"/>
        </dgm:presLayoutVars>
      </dgm:prSet>
      <dgm:spPr/>
    </dgm:pt>
    <dgm:pt modelId="{6102C462-AE68-413D-B2E2-AAE3F652ECD6}" type="pres">
      <dgm:prSet presAssocID="{96526E9F-F283-41F6-A0B8-8C05E96EC7CA}" presName="sibTrans" presStyleCnt="0"/>
      <dgm:spPr/>
    </dgm:pt>
    <dgm:pt modelId="{C427CDBE-6B9E-49F3-B8AF-6F5DABA13899}" type="pres">
      <dgm:prSet presAssocID="{E13F0B00-49C5-46C7-BAAB-05EDD945053A}" presName="compNode" presStyleCnt="0"/>
      <dgm:spPr/>
    </dgm:pt>
    <dgm:pt modelId="{559CE7F6-E8FC-4879-A444-15A67FB16065}" type="pres">
      <dgm:prSet presAssocID="{E13F0B00-49C5-46C7-BAAB-05EDD945053A}" presName="bgRect" presStyleLbl="bgShp" presStyleIdx="2" presStyleCnt="4"/>
      <dgm:spPr/>
    </dgm:pt>
    <dgm:pt modelId="{6A516473-EE81-4059-9640-7353B08FFEED}" type="pres">
      <dgm:prSet presAssocID="{E13F0B00-49C5-46C7-BAAB-05EDD945053A}"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athematics"/>
        </a:ext>
      </dgm:extLst>
    </dgm:pt>
    <dgm:pt modelId="{12EA7CCC-0C54-4B48-A99B-2BF865E52F3B}" type="pres">
      <dgm:prSet presAssocID="{E13F0B00-49C5-46C7-BAAB-05EDD945053A}" presName="spaceRect" presStyleCnt="0"/>
      <dgm:spPr/>
    </dgm:pt>
    <dgm:pt modelId="{049CC4DE-FD2E-40BF-B752-A5105E117EEC}" type="pres">
      <dgm:prSet presAssocID="{E13F0B00-49C5-46C7-BAAB-05EDD945053A}" presName="parTx" presStyleLbl="revTx" presStyleIdx="2" presStyleCnt="4">
        <dgm:presLayoutVars>
          <dgm:chMax val="0"/>
          <dgm:chPref val="0"/>
        </dgm:presLayoutVars>
      </dgm:prSet>
      <dgm:spPr/>
    </dgm:pt>
    <dgm:pt modelId="{186A949B-E80A-4D18-A52B-8A7369C2DBA0}" type="pres">
      <dgm:prSet presAssocID="{7D16E702-5485-4436-AFE6-918461668027}" presName="sibTrans" presStyleCnt="0"/>
      <dgm:spPr/>
    </dgm:pt>
    <dgm:pt modelId="{B00BB713-3AB4-4849-A762-C50B67663EF0}" type="pres">
      <dgm:prSet presAssocID="{368050BE-DFA0-4E0E-B2E1-B1FE7263D048}" presName="compNode" presStyleCnt="0"/>
      <dgm:spPr/>
    </dgm:pt>
    <dgm:pt modelId="{426ADC99-9FB7-4318-826B-106BED9E5B52}" type="pres">
      <dgm:prSet presAssocID="{368050BE-DFA0-4E0E-B2E1-B1FE7263D048}" presName="bgRect" presStyleLbl="bgShp" presStyleIdx="3" presStyleCnt="4"/>
      <dgm:spPr/>
    </dgm:pt>
    <dgm:pt modelId="{8ABA6F3C-3D51-41CC-8612-4FC584B1A47B}" type="pres">
      <dgm:prSet presAssocID="{368050BE-DFA0-4E0E-B2E1-B1FE7263D048}"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88721182-6746-42F6-8B83-0DA470E949F8}" type="pres">
      <dgm:prSet presAssocID="{368050BE-DFA0-4E0E-B2E1-B1FE7263D048}" presName="spaceRect" presStyleCnt="0"/>
      <dgm:spPr/>
    </dgm:pt>
    <dgm:pt modelId="{D4F7C2B3-AFCB-4B3D-A5D8-D4349A276DBB}" type="pres">
      <dgm:prSet presAssocID="{368050BE-DFA0-4E0E-B2E1-B1FE7263D048}" presName="parTx" presStyleLbl="revTx" presStyleIdx="3" presStyleCnt="4">
        <dgm:presLayoutVars>
          <dgm:chMax val="0"/>
          <dgm:chPref val="0"/>
        </dgm:presLayoutVars>
      </dgm:prSet>
      <dgm:spPr/>
    </dgm:pt>
  </dgm:ptLst>
  <dgm:cxnLst>
    <dgm:cxn modelId="{7A84BD41-5A2E-48E7-B344-A5B0797F63E5}" type="presOf" srcId="{BE3FDCB7-5EB9-411B-9DF5-05129DD0F891}" destId="{BA8419D7-3636-4FAD-BE8E-8C01E292CEDA}" srcOrd="0" destOrd="0" presId="urn:microsoft.com/office/officeart/2018/2/layout/IconVerticalSolidList"/>
    <dgm:cxn modelId="{4F3B7782-6E48-491E-83D0-BB0F138B2BB4}" srcId="{7D1BC182-D27C-4BCD-9C28-DD9180A8E266}" destId="{BE3FDCB7-5EB9-411B-9DF5-05129DD0F891}" srcOrd="1" destOrd="0" parTransId="{898B62DB-6660-428F-B62C-DA7818F6554B}" sibTransId="{96526E9F-F283-41F6-A0B8-8C05E96EC7CA}"/>
    <dgm:cxn modelId="{20901585-1FC7-444E-BA37-6E402987D20E}" srcId="{7D1BC182-D27C-4BCD-9C28-DD9180A8E266}" destId="{E13F0B00-49C5-46C7-BAAB-05EDD945053A}" srcOrd="2" destOrd="0" parTransId="{2EB055B2-A317-49AF-9163-3ACE28B0AA0B}" sibTransId="{7D16E702-5485-4436-AFE6-918461668027}"/>
    <dgm:cxn modelId="{40C15989-98AD-4D2C-9C13-7CBF3A2C9DBB}" type="presOf" srcId="{B14DA93C-9375-498A-B033-5673D94551DB}" destId="{CB5E6845-2AF9-422E-A87D-91EC8B1BE94F}" srcOrd="0" destOrd="0" presId="urn:microsoft.com/office/officeart/2018/2/layout/IconVerticalSolidList"/>
    <dgm:cxn modelId="{200861AC-8C8A-4108-BD48-5CDA42BAF639}" type="presOf" srcId="{E13F0B00-49C5-46C7-BAAB-05EDD945053A}" destId="{049CC4DE-FD2E-40BF-B752-A5105E117EEC}" srcOrd="0" destOrd="0" presId="urn:microsoft.com/office/officeart/2018/2/layout/IconVerticalSolidList"/>
    <dgm:cxn modelId="{49F4D5B8-4D8B-4BEF-B566-C78A59BF73EC}" srcId="{7D1BC182-D27C-4BCD-9C28-DD9180A8E266}" destId="{B14DA93C-9375-498A-B033-5673D94551DB}" srcOrd="0" destOrd="0" parTransId="{BE91464F-15DC-43A3-8E5E-199D3C87FAB6}" sibTransId="{A79390F3-42CD-4EF7-A692-F0C25911B944}"/>
    <dgm:cxn modelId="{0B6F6DC9-CAF4-4163-B133-D1554DC2C8C6}" type="presOf" srcId="{7D1BC182-D27C-4BCD-9C28-DD9180A8E266}" destId="{6A109CE2-AE1B-43B5-8FF9-88ABAE6F5EC4}" srcOrd="0" destOrd="0" presId="urn:microsoft.com/office/officeart/2018/2/layout/IconVerticalSolidList"/>
    <dgm:cxn modelId="{62E771D4-10BA-4B25-8FD2-125EEC033C8E}" type="presOf" srcId="{368050BE-DFA0-4E0E-B2E1-B1FE7263D048}" destId="{D4F7C2B3-AFCB-4B3D-A5D8-D4349A276DBB}" srcOrd="0" destOrd="0" presId="urn:microsoft.com/office/officeart/2018/2/layout/IconVerticalSolidList"/>
    <dgm:cxn modelId="{CDB2ECF4-C12F-484F-BCDD-549A73001795}" srcId="{7D1BC182-D27C-4BCD-9C28-DD9180A8E266}" destId="{368050BE-DFA0-4E0E-B2E1-B1FE7263D048}" srcOrd="3" destOrd="0" parTransId="{DABB656C-007B-4521-B8BB-B623345431BA}" sibTransId="{AE3CEC42-650F-4BCD-8581-304F31EB2A86}"/>
    <dgm:cxn modelId="{30DD5032-9C57-4664-A317-B4157603B493}" type="presParOf" srcId="{6A109CE2-AE1B-43B5-8FF9-88ABAE6F5EC4}" destId="{47FEEF56-F327-401C-B688-6F731D79F85F}" srcOrd="0" destOrd="0" presId="urn:microsoft.com/office/officeart/2018/2/layout/IconVerticalSolidList"/>
    <dgm:cxn modelId="{14CC746D-8169-49FF-9DE2-C826C5CDEA25}" type="presParOf" srcId="{47FEEF56-F327-401C-B688-6F731D79F85F}" destId="{08A060FB-0543-4B3B-AABC-F180304F6508}" srcOrd="0" destOrd="0" presId="urn:microsoft.com/office/officeart/2018/2/layout/IconVerticalSolidList"/>
    <dgm:cxn modelId="{7585DE33-BAA7-48EB-B028-709194056725}" type="presParOf" srcId="{47FEEF56-F327-401C-B688-6F731D79F85F}" destId="{CFE31326-65EF-48C1-95FD-C29B6EFB667E}" srcOrd="1" destOrd="0" presId="urn:microsoft.com/office/officeart/2018/2/layout/IconVerticalSolidList"/>
    <dgm:cxn modelId="{2D7FF060-D4E3-4CAC-B69A-24CABC743086}" type="presParOf" srcId="{47FEEF56-F327-401C-B688-6F731D79F85F}" destId="{6A489463-BDC7-4F33-8F75-0AAB98722EDD}" srcOrd="2" destOrd="0" presId="urn:microsoft.com/office/officeart/2018/2/layout/IconVerticalSolidList"/>
    <dgm:cxn modelId="{5A467F6D-A0F3-4CCB-9FE2-2A7FF534348D}" type="presParOf" srcId="{47FEEF56-F327-401C-B688-6F731D79F85F}" destId="{CB5E6845-2AF9-422E-A87D-91EC8B1BE94F}" srcOrd="3" destOrd="0" presId="urn:microsoft.com/office/officeart/2018/2/layout/IconVerticalSolidList"/>
    <dgm:cxn modelId="{A322DEF4-5B9B-454F-B5E8-D19D7E033AC0}" type="presParOf" srcId="{6A109CE2-AE1B-43B5-8FF9-88ABAE6F5EC4}" destId="{D4D6D9E9-DEB3-4DF6-8197-9B185F525092}" srcOrd="1" destOrd="0" presId="urn:microsoft.com/office/officeart/2018/2/layout/IconVerticalSolidList"/>
    <dgm:cxn modelId="{43207EC7-D85B-40DA-AE20-8CD38ADB889D}" type="presParOf" srcId="{6A109CE2-AE1B-43B5-8FF9-88ABAE6F5EC4}" destId="{E400682C-1264-423E-A833-040222E0DFBA}" srcOrd="2" destOrd="0" presId="urn:microsoft.com/office/officeart/2018/2/layout/IconVerticalSolidList"/>
    <dgm:cxn modelId="{3DE35074-D6A2-4FC1-BD50-3FAAB8BA8739}" type="presParOf" srcId="{E400682C-1264-423E-A833-040222E0DFBA}" destId="{BB10FFBC-E02C-426F-BF41-1BD00A2684F1}" srcOrd="0" destOrd="0" presId="urn:microsoft.com/office/officeart/2018/2/layout/IconVerticalSolidList"/>
    <dgm:cxn modelId="{8F4642D8-E9E7-49D4-9B49-C399C5C7AB16}" type="presParOf" srcId="{E400682C-1264-423E-A833-040222E0DFBA}" destId="{F50A57DF-A947-4EED-864C-5FCB43E76F25}" srcOrd="1" destOrd="0" presId="urn:microsoft.com/office/officeart/2018/2/layout/IconVerticalSolidList"/>
    <dgm:cxn modelId="{2CED1317-B51A-473C-944E-FE96864C8EE9}" type="presParOf" srcId="{E400682C-1264-423E-A833-040222E0DFBA}" destId="{51BF6240-9363-43CD-BB44-BBDBD1809906}" srcOrd="2" destOrd="0" presId="urn:microsoft.com/office/officeart/2018/2/layout/IconVerticalSolidList"/>
    <dgm:cxn modelId="{EDD917F0-3EE1-4714-A3F6-AE8F77BA3BBE}" type="presParOf" srcId="{E400682C-1264-423E-A833-040222E0DFBA}" destId="{BA8419D7-3636-4FAD-BE8E-8C01E292CEDA}" srcOrd="3" destOrd="0" presId="urn:microsoft.com/office/officeart/2018/2/layout/IconVerticalSolidList"/>
    <dgm:cxn modelId="{7775CD42-29DF-41C5-8BD4-E6C867CB451C}" type="presParOf" srcId="{6A109CE2-AE1B-43B5-8FF9-88ABAE6F5EC4}" destId="{6102C462-AE68-413D-B2E2-AAE3F652ECD6}" srcOrd="3" destOrd="0" presId="urn:microsoft.com/office/officeart/2018/2/layout/IconVerticalSolidList"/>
    <dgm:cxn modelId="{4C96BDA1-B472-44A6-97C0-7A0D8214DF8D}" type="presParOf" srcId="{6A109CE2-AE1B-43B5-8FF9-88ABAE6F5EC4}" destId="{C427CDBE-6B9E-49F3-B8AF-6F5DABA13899}" srcOrd="4" destOrd="0" presId="urn:microsoft.com/office/officeart/2018/2/layout/IconVerticalSolidList"/>
    <dgm:cxn modelId="{51DF811D-92C8-46CF-991C-AB5627C57054}" type="presParOf" srcId="{C427CDBE-6B9E-49F3-B8AF-6F5DABA13899}" destId="{559CE7F6-E8FC-4879-A444-15A67FB16065}" srcOrd="0" destOrd="0" presId="urn:microsoft.com/office/officeart/2018/2/layout/IconVerticalSolidList"/>
    <dgm:cxn modelId="{DE6EC749-454B-40C3-A144-03B4F1DBE83B}" type="presParOf" srcId="{C427CDBE-6B9E-49F3-B8AF-6F5DABA13899}" destId="{6A516473-EE81-4059-9640-7353B08FFEED}" srcOrd="1" destOrd="0" presId="urn:microsoft.com/office/officeart/2018/2/layout/IconVerticalSolidList"/>
    <dgm:cxn modelId="{B30B7CBB-0285-42A0-8941-87AE2684D9E8}" type="presParOf" srcId="{C427CDBE-6B9E-49F3-B8AF-6F5DABA13899}" destId="{12EA7CCC-0C54-4B48-A99B-2BF865E52F3B}" srcOrd="2" destOrd="0" presId="urn:microsoft.com/office/officeart/2018/2/layout/IconVerticalSolidList"/>
    <dgm:cxn modelId="{4C9CE90D-B7DB-4026-BE7D-B9347F43A55B}" type="presParOf" srcId="{C427CDBE-6B9E-49F3-B8AF-6F5DABA13899}" destId="{049CC4DE-FD2E-40BF-B752-A5105E117EEC}" srcOrd="3" destOrd="0" presId="urn:microsoft.com/office/officeart/2018/2/layout/IconVerticalSolidList"/>
    <dgm:cxn modelId="{B0D02784-88CD-408C-958F-44D01A4CE64D}" type="presParOf" srcId="{6A109CE2-AE1B-43B5-8FF9-88ABAE6F5EC4}" destId="{186A949B-E80A-4D18-A52B-8A7369C2DBA0}" srcOrd="5" destOrd="0" presId="urn:microsoft.com/office/officeart/2018/2/layout/IconVerticalSolidList"/>
    <dgm:cxn modelId="{25EDC017-5646-4691-965C-910136E1D737}" type="presParOf" srcId="{6A109CE2-AE1B-43B5-8FF9-88ABAE6F5EC4}" destId="{B00BB713-3AB4-4849-A762-C50B67663EF0}" srcOrd="6" destOrd="0" presId="urn:microsoft.com/office/officeart/2018/2/layout/IconVerticalSolidList"/>
    <dgm:cxn modelId="{C08BA66B-1980-4104-9C38-C98C804EAB8D}" type="presParOf" srcId="{B00BB713-3AB4-4849-A762-C50B67663EF0}" destId="{426ADC99-9FB7-4318-826B-106BED9E5B52}" srcOrd="0" destOrd="0" presId="urn:microsoft.com/office/officeart/2018/2/layout/IconVerticalSolidList"/>
    <dgm:cxn modelId="{AAAA5B3B-C990-4609-9BA4-A24309DE5941}" type="presParOf" srcId="{B00BB713-3AB4-4849-A762-C50B67663EF0}" destId="{8ABA6F3C-3D51-41CC-8612-4FC584B1A47B}" srcOrd="1" destOrd="0" presId="urn:microsoft.com/office/officeart/2018/2/layout/IconVerticalSolidList"/>
    <dgm:cxn modelId="{0EF5B7F7-AE13-47C1-A082-654829CD862C}" type="presParOf" srcId="{B00BB713-3AB4-4849-A762-C50B67663EF0}" destId="{88721182-6746-42F6-8B83-0DA470E949F8}" srcOrd="2" destOrd="0" presId="urn:microsoft.com/office/officeart/2018/2/layout/IconVerticalSolidList"/>
    <dgm:cxn modelId="{19C51F9A-AA85-45F4-90E4-0F7EEA4A4A7C}" type="presParOf" srcId="{B00BB713-3AB4-4849-A762-C50B67663EF0}" destId="{D4F7C2B3-AFCB-4B3D-A5D8-D4349A276DB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A7B4D0-410A-425E-974F-F0CDCB66624E}"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60D0D566-21E6-487F-9195-1A23359BA676}">
      <dgm:prSet/>
      <dgm:spPr/>
      <dgm:t>
        <a:bodyPr/>
        <a:lstStyle/>
        <a:p>
          <a:r>
            <a:rPr lang="en-GB" dirty="0">
              <a:latin typeface="SassoonPrimary" panose="020B0500000000000000" pitchFamily="34" charset="0"/>
            </a:rPr>
            <a:t>P1- 20</a:t>
          </a:r>
          <a:endParaRPr lang="en-US" dirty="0">
            <a:latin typeface="SassoonPrimary" panose="020B0500000000000000" pitchFamily="34" charset="0"/>
          </a:endParaRPr>
        </a:p>
      </dgm:t>
    </dgm:pt>
    <dgm:pt modelId="{B95958DA-E1BD-44B5-863E-2B998479478D}" type="parTrans" cxnId="{54B16245-8002-4743-B406-FBA91905C88C}">
      <dgm:prSet/>
      <dgm:spPr/>
      <dgm:t>
        <a:bodyPr/>
        <a:lstStyle/>
        <a:p>
          <a:endParaRPr lang="en-US"/>
        </a:p>
      </dgm:t>
    </dgm:pt>
    <dgm:pt modelId="{2A8AC114-4C66-4C4B-AAC4-E4FC24858E2F}" type="sibTrans" cxnId="{54B16245-8002-4743-B406-FBA91905C88C}">
      <dgm:prSet/>
      <dgm:spPr/>
      <dgm:t>
        <a:bodyPr/>
        <a:lstStyle/>
        <a:p>
          <a:endParaRPr lang="en-US"/>
        </a:p>
      </dgm:t>
    </dgm:pt>
    <dgm:pt modelId="{71ED67DC-58AB-4711-901F-73673AF2EF3C}">
      <dgm:prSet/>
      <dgm:spPr/>
      <dgm:t>
        <a:bodyPr/>
        <a:lstStyle/>
        <a:p>
          <a:r>
            <a:rPr lang="en-GB" dirty="0">
              <a:latin typeface="SassoonPrimary" panose="020B0500000000000000" pitchFamily="34" charset="0"/>
            </a:rPr>
            <a:t>P2-100</a:t>
          </a:r>
          <a:endParaRPr lang="en-US" dirty="0">
            <a:latin typeface="SassoonPrimary" panose="020B0500000000000000" pitchFamily="34" charset="0"/>
          </a:endParaRPr>
        </a:p>
      </dgm:t>
    </dgm:pt>
    <dgm:pt modelId="{FF80FDF7-8321-432B-A264-526DECFAB7FB}" type="parTrans" cxnId="{0320D168-AF1C-40C3-8F41-D0BF50859116}">
      <dgm:prSet/>
      <dgm:spPr/>
      <dgm:t>
        <a:bodyPr/>
        <a:lstStyle/>
        <a:p>
          <a:endParaRPr lang="en-US"/>
        </a:p>
      </dgm:t>
    </dgm:pt>
    <dgm:pt modelId="{B2B8D5A0-38F0-4B67-B68C-80A03587ABCB}" type="sibTrans" cxnId="{0320D168-AF1C-40C3-8F41-D0BF50859116}">
      <dgm:prSet/>
      <dgm:spPr/>
      <dgm:t>
        <a:bodyPr/>
        <a:lstStyle/>
        <a:p>
          <a:endParaRPr lang="en-US"/>
        </a:p>
      </dgm:t>
    </dgm:pt>
    <dgm:pt modelId="{A84AE676-E0A5-4081-B04F-F0BC06D1D4A3}">
      <dgm:prSet/>
      <dgm:spPr/>
      <dgm:t>
        <a:bodyPr/>
        <a:lstStyle/>
        <a:p>
          <a:r>
            <a:rPr lang="en-GB" dirty="0">
              <a:latin typeface="SassoonPrimary" panose="020B0500000000000000" pitchFamily="34" charset="0"/>
            </a:rPr>
            <a:t>P3/4 1000</a:t>
          </a:r>
          <a:endParaRPr lang="en-US" dirty="0">
            <a:latin typeface="SassoonPrimary" panose="020B0500000000000000" pitchFamily="34" charset="0"/>
          </a:endParaRPr>
        </a:p>
      </dgm:t>
    </dgm:pt>
    <dgm:pt modelId="{12229CAF-14CA-4DF1-BFC5-24A1C675BE83}" type="parTrans" cxnId="{92583199-F6F5-4481-9388-2A6D0736C71F}">
      <dgm:prSet/>
      <dgm:spPr/>
      <dgm:t>
        <a:bodyPr/>
        <a:lstStyle/>
        <a:p>
          <a:endParaRPr lang="en-US"/>
        </a:p>
      </dgm:t>
    </dgm:pt>
    <dgm:pt modelId="{B054F0A1-347D-49DF-B49E-D6BC9E2CE146}" type="sibTrans" cxnId="{92583199-F6F5-4481-9388-2A6D0736C71F}">
      <dgm:prSet/>
      <dgm:spPr/>
      <dgm:t>
        <a:bodyPr/>
        <a:lstStyle/>
        <a:p>
          <a:endParaRPr lang="en-US"/>
        </a:p>
      </dgm:t>
    </dgm:pt>
    <dgm:pt modelId="{AAA5D4C9-C586-403A-97A7-945D276C18A9}">
      <dgm:prSet/>
      <dgm:spPr/>
      <dgm:t>
        <a:bodyPr/>
        <a:lstStyle/>
        <a:p>
          <a:r>
            <a:rPr lang="en-GB" dirty="0">
              <a:latin typeface="SassoonPrimary" panose="020B0500000000000000" pitchFamily="34" charset="0"/>
            </a:rPr>
            <a:t>P5-10,000</a:t>
          </a:r>
          <a:endParaRPr lang="en-US" dirty="0">
            <a:latin typeface="SassoonPrimary" panose="020B0500000000000000" pitchFamily="34" charset="0"/>
          </a:endParaRPr>
        </a:p>
      </dgm:t>
    </dgm:pt>
    <dgm:pt modelId="{44D8E8B4-D833-4BB5-8B4B-4FE74FAD8A1B}" type="parTrans" cxnId="{789590C2-82C9-49C4-BE53-620A11E0ADC6}">
      <dgm:prSet/>
      <dgm:spPr/>
      <dgm:t>
        <a:bodyPr/>
        <a:lstStyle/>
        <a:p>
          <a:endParaRPr lang="en-US"/>
        </a:p>
      </dgm:t>
    </dgm:pt>
    <dgm:pt modelId="{BDB70F1E-C7FD-45D4-9A43-5D5E2710C0D2}" type="sibTrans" cxnId="{789590C2-82C9-49C4-BE53-620A11E0ADC6}">
      <dgm:prSet/>
      <dgm:spPr/>
      <dgm:t>
        <a:bodyPr/>
        <a:lstStyle/>
        <a:p>
          <a:endParaRPr lang="en-US"/>
        </a:p>
      </dgm:t>
    </dgm:pt>
    <dgm:pt modelId="{194988E6-9154-41CE-A904-0331D8BACC7C}">
      <dgm:prSet/>
      <dgm:spPr/>
      <dgm:t>
        <a:bodyPr/>
        <a:lstStyle/>
        <a:p>
          <a:r>
            <a:rPr lang="en-GB" dirty="0">
              <a:latin typeface="SassoonPrimary" panose="020B0500000000000000" pitchFamily="34" charset="0"/>
            </a:rPr>
            <a:t>P6- 100,000</a:t>
          </a:r>
          <a:endParaRPr lang="en-US" dirty="0">
            <a:latin typeface="SassoonPrimary" panose="020B0500000000000000" pitchFamily="34" charset="0"/>
          </a:endParaRPr>
        </a:p>
      </dgm:t>
    </dgm:pt>
    <dgm:pt modelId="{5B5C13DD-6A88-408E-850F-0EB377571AB3}" type="parTrans" cxnId="{E85C631D-9A2F-49A3-840C-97A4E1E71A23}">
      <dgm:prSet/>
      <dgm:spPr/>
      <dgm:t>
        <a:bodyPr/>
        <a:lstStyle/>
        <a:p>
          <a:endParaRPr lang="en-US"/>
        </a:p>
      </dgm:t>
    </dgm:pt>
    <dgm:pt modelId="{3EB08723-86FD-4066-903F-9C7BCF0623DE}" type="sibTrans" cxnId="{E85C631D-9A2F-49A3-840C-97A4E1E71A23}">
      <dgm:prSet/>
      <dgm:spPr/>
      <dgm:t>
        <a:bodyPr/>
        <a:lstStyle/>
        <a:p>
          <a:endParaRPr lang="en-US"/>
        </a:p>
      </dgm:t>
    </dgm:pt>
    <dgm:pt modelId="{60786FBD-0BB7-4212-80CC-4B1C22933435}">
      <dgm:prSet/>
      <dgm:spPr/>
      <dgm:t>
        <a:bodyPr/>
        <a:lstStyle/>
        <a:p>
          <a:r>
            <a:rPr lang="en-GB" dirty="0">
              <a:latin typeface="SassoonPrimary" panose="020B0500000000000000" pitchFamily="34" charset="0"/>
            </a:rPr>
            <a:t>P7- 1,000,000</a:t>
          </a:r>
          <a:endParaRPr lang="en-US" dirty="0">
            <a:latin typeface="SassoonPrimary" panose="020B0500000000000000" pitchFamily="34" charset="0"/>
          </a:endParaRPr>
        </a:p>
      </dgm:t>
    </dgm:pt>
    <dgm:pt modelId="{99FF5664-CD7D-4FB6-8034-9459DCDD1E09}" type="parTrans" cxnId="{7D94A30D-4FBB-412E-A5E6-E085DA5C7131}">
      <dgm:prSet/>
      <dgm:spPr/>
      <dgm:t>
        <a:bodyPr/>
        <a:lstStyle/>
        <a:p>
          <a:endParaRPr lang="en-US"/>
        </a:p>
      </dgm:t>
    </dgm:pt>
    <dgm:pt modelId="{D78C9814-6B55-410B-BF5D-5F970ABCF6FA}" type="sibTrans" cxnId="{7D94A30D-4FBB-412E-A5E6-E085DA5C7131}">
      <dgm:prSet/>
      <dgm:spPr/>
      <dgm:t>
        <a:bodyPr/>
        <a:lstStyle/>
        <a:p>
          <a:endParaRPr lang="en-US"/>
        </a:p>
      </dgm:t>
    </dgm:pt>
    <dgm:pt modelId="{555EE744-B363-4E78-9B10-2EF2FD4AFDDF}" type="pres">
      <dgm:prSet presAssocID="{C9A7B4D0-410A-425E-974F-F0CDCB66624E}" presName="diagram" presStyleCnt="0">
        <dgm:presLayoutVars>
          <dgm:dir/>
          <dgm:resizeHandles val="exact"/>
        </dgm:presLayoutVars>
      </dgm:prSet>
      <dgm:spPr/>
    </dgm:pt>
    <dgm:pt modelId="{86EB38B9-AC48-4DD9-AFEB-4F31A9AA0F38}" type="pres">
      <dgm:prSet presAssocID="{60D0D566-21E6-487F-9195-1A23359BA676}" presName="node" presStyleLbl="node1" presStyleIdx="0" presStyleCnt="6">
        <dgm:presLayoutVars>
          <dgm:bulletEnabled val="1"/>
        </dgm:presLayoutVars>
      </dgm:prSet>
      <dgm:spPr/>
    </dgm:pt>
    <dgm:pt modelId="{A1C30ADC-EA08-4164-BE8B-8A60C88EF5EC}" type="pres">
      <dgm:prSet presAssocID="{2A8AC114-4C66-4C4B-AAC4-E4FC24858E2F}" presName="sibTrans" presStyleCnt="0"/>
      <dgm:spPr/>
    </dgm:pt>
    <dgm:pt modelId="{0F5E4AC1-C575-4A40-838B-351D41F56141}" type="pres">
      <dgm:prSet presAssocID="{71ED67DC-58AB-4711-901F-73673AF2EF3C}" presName="node" presStyleLbl="node1" presStyleIdx="1" presStyleCnt="6">
        <dgm:presLayoutVars>
          <dgm:bulletEnabled val="1"/>
        </dgm:presLayoutVars>
      </dgm:prSet>
      <dgm:spPr/>
    </dgm:pt>
    <dgm:pt modelId="{92A2EDC0-0D4E-465D-9D0C-98C670589EEB}" type="pres">
      <dgm:prSet presAssocID="{B2B8D5A0-38F0-4B67-B68C-80A03587ABCB}" presName="sibTrans" presStyleCnt="0"/>
      <dgm:spPr/>
    </dgm:pt>
    <dgm:pt modelId="{FA16E7D3-8FBC-43B5-BADA-97DD7BCDD3C9}" type="pres">
      <dgm:prSet presAssocID="{A84AE676-E0A5-4081-B04F-F0BC06D1D4A3}" presName="node" presStyleLbl="node1" presStyleIdx="2" presStyleCnt="6">
        <dgm:presLayoutVars>
          <dgm:bulletEnabled val="1"/>
        </dgm:presLayoutVars>
      </dgm:prSet>
      <dgm:spPr/>
    </dgm:pt>
    <dgm:pt modelId="{2933F3DC-96EB-44CE-844D-17B742A1507B}" type="pres">
      <dgm:prSet presAssocID="{B054F0A1-347D-49DF-B49E-D6BC9E2CE146}" presName="sibTrans" presStyleCnt="0"/>
      <dgm:spPr/>
    </dgm:pt>
    <dgm:pt modelId="{E177CF89-169C-482F-9178-6B5C05B25DAD}" type="pres">
      <dgm:prSet presAssocID="{AAA5D4C9-C586-403A-97A7-945D276C18A9}" presName="node" presStyleLbl="node1" presStyleIdx="3" presStyleCnt="6">
        <dgm:presLayoutVars>
          <dgm:bulletEnabled val="1"/>
        </dgm:presLayoutVars>
      </dgm:prSet>
      <dgm:spPr/>
    </dgm:pt>
    <dgm:pt modelId="{3E81B311-E011-4876-8235-EB52E4297E07}" type="pres">
      <dgm:prSet presAssocID="{BDB70F1E-C7FD-45D4-9A43-5D5E2710C0D2}" presName="sibTrans" presStyleCnt="0"/>
      <dgm:spPr/>
    </dgm:pt>
    <dgm:pt modelId="{20B9A124-D33C-4C04-96D8-31F656B18DAF}" type="pres">
      <dgm:prSet presAssocID="{194988E6-9154-41CE-A904-0331D8BACC7C}" presName="node" presStyleLbl="node1" presStyleIdx="4" presStyleCnt="6">
        <dgm:presLayoutVars>
          <dgm:bulletEnabled val="1"/>
        </dgm:presLayoutVars>
      </dgm:prSet>
      <dgm:spPr/>
    </dgm:pt>
    <dgm:pt modelId="{494B8DB5-BC71-43B3-85CD-201CF27A3975}" type="pres">
      <dgm:prSet presAssocID="{3EB08723-86FD-4066-903F-9C7BCF0623DE}" presName="sibTrans" presStyleCnt="0"/>
      <dgm:spPr/>
    </dgm:pt>
    <dgm:pt modelId="{5E1678DF-CD25-4650-A24B-41A1FA920183}" type="pres">
      <dgm:prSet presAssocID="{60786FBD-0BB7-4212-80CC-4B1C22933435}" presName="node" presStyleLbl="node1" presStyleIdx="5" presStyleCnt="6">
        <dgm:presLayoutVars>
          <dgm:bulletEnabled val="1"/>
        </dgm:presLayoutVars>
      </dgm:prSet>
      <dgm:spPr/>
    </dgm:pt>
  </dgm:ptLst>
  <dgm:cxnLst>
    <dgm:cxn modelId="{7D94A30D-4FBB-412E-A5E6-E085DA5C7131}" srcId="{C9A7B4D0-410A-425E-974F-F0CDCB66624E}" destId="{60786FBD-0BB7-4212-80CC-4B1C22933435}" srcOrd="5" destOrd="0" parTransId="{99FF5664-CD7D-4FB6-8034-9459DCDD1E09}" sibTransId="{D78C9814-6B55-410B-BF5D-5F970ABCF6FA}"/>
    <dgm:cxn modelId="{E85C631D-9A2F-49A3-840C-97A4E1E71A23}" srcId="{C9A7B4D0-410A-425E-974F-F0CDCB66624E}" destId="{194988E6-9154-41CE-A904-0331D8BACC7C}" srcOrd="4" destOrd="0" parTransId="{5B5C13DD-6A88-408E-850F-0EB377571AB3}" sibTransId="{3EB08723-86FD-4066-903F-9C7BCF0623DE}"/>
    <dgm:cxn modelId="{4E5ECD2D-7CE9-4059-A500-A51F7B3A84A0}" type="presOf" srcId="{71ED67DC-58AB-4711-901F-73673AF2EF3C}" destId="{0F5E4AC1-C575-4A40-838B-351D41F56141}" srcOrd="0" destOrd="0" presId="urn:microsoft.com/office/officeart/2005/8/layout/default"/>
    <dgm:cxn modelId="{54B16245-8002-4743-B406-FBA91905C88C}" srcId="{C9A7B4D0-410A-425E-974F-F0CDCB66624E}" destId="{60D0D566-21E6-487F-9195-1A23359BA676}" srcOrd="0" destOrd="0" parTransId="{B95958DA-E1BD-44B5-863E-2B998479478D}" sibTransId="{2A8AC114-4C66-4C4B-AAC4-E4FC24858E2F}"/>
    <dgm:cxn modelId="{0320D168-AF1C-40C3-8F41-D0BF50859116}" srcId="{C9A7B4D0-410A-425E-974F-F0CDCB66624E}" destId="{71ED67DC-58AB-4711-901F-73673AF2EF3C}" srcOrd="1" destOrd="0" parTransId="{FF80FDF7-8321-432B-A264-526DECFAB7FB}" sibTransId="{B2B8D5A0-38F0-4B67-B68C-80A03587ABCB}"/>
    <dgm:cxn modelId="{E09C3E4B-17AA-4134-87ED-A498CAE48677}" type="presOf" srcId="{60786FBD-0BB7-4212-80CC-4B1C22933435}" destId="{5E1678DF-CD25-4650-A24B-41A1FA920183}" srcOrd="0" destOrd="0" presId="urn:microsoft.com/office/officeart/2005/8/layout/default"/>
    <dgm:cxn modelId="{F8A63A4E-01FD-4A63-8CC4-D62A51D5CA5A}" type="presOf" srcId="{A84AE676-E0A5-4081-B04F-F0BC06D1D4A3}" destId="{FA16E7D3-8FBC-43B5-BADA-97DD7BCDD3C9}" srcOrd="0" destOrd="0" presId="urn:microsoft.com/office/officeart/2005/8/layout/default"/>
    <dgm:cxn modelId="{1C75C485-3AD0-445B-9B83-7250979F7F8C}" type="presOf" srcId="{C9A7B4D0-410A-425E-974F-F0CDCB66624E}" destId="{555EE744-B363-4E78-9B10-2EF2FD4AFDDF}" srcOrd="0" destOrd="0" presId="urn:microsoft.com/office/officeart/2005/8/layout/default"/>
    <dgm:cxn modelId="{6D20908E-B784-41BE-A6D7-2CF6F5188752}" type="presOf" srcId="{194988E6-9154-41CE-A904-0331D8BACC7C}" destId="{20B9A124-D33C-4C04-96D8-31F656B18DAF}" srcOrd="0" destOrd="0" presId="urn:microsoft.com/office/officeart/2005/8/layout/default"/>
    <dgm:cxn modelId="{92583199-F6F5-4481-9388-2A6D0736C71F}" srcId="{C9A7B4D0-410A-425E-974F-F0CDCB66624E}" destId="{A84AE676-E0A5-4081-B04F-F0BC06D1D4A3}" srcOrd="2" destOrd="0" parTransId="{12229CAF-14CA-4DF1-BFC5-24A1C675BE83}" sibTransId="{B054F0A1-347D-49DF-B49E-D6BC9E2CE146}"/>
    <dgm:cxn modelId="{0C5A55BD-DED7-43D4-8231-1E5CEC812348}" type="presOf" srcId="{60D0D566-21E6-487F-9195-1A23359BA676}" destId="{86EB38B9-AC48-4DD9-AFEB-4F31A9AA0F38}" srcOrd="0" destOrd="0" presId="urn:microsoft.com/office/officeart/2005/8/layout/default"/>
    <dgm:cxn modelId="{789590C2-82C9-49C4-BE53-620A11E0ADC6}" srcId="{C9A7B4D0-410A-425E-974F-F0CDCB66624E}" destId="{AAA5D4C9-C586-403A-97A7-945D276C18A9}" srcOrd="3" destOrd="0" parTransId="{44D8E8B4-D833-4BB5-8B4B-4FE74FAD8A1B}" sibTransId="{BDB70F1E-C7FD-45D4-9A43-5D5E2710C0D2}"/>
    <dgm:cxn modelId="{2A896EF9-965E-4EF1-B210-CF672C9364E4}" type="presOf" srcId="{AAA5D4C9-C586-403A-97A7-945D276C18A9}" destId="{E177CF89-169C-482F-9178-6B5C05B25DAD}" srcOrd="0" destOrd="0" presId="urn:microsoft.com/office/officeart/2005/8/layout/default"/>
    <dgm:cxn modelId="{BBA7BC58-3B1B-4B3E-9CB7-AB4790355F85}" type="presParOf" srcId="{555EE744-B363-4E78-9B10-2EF2FD4AFDDF}" destId="{86EB38B9-AC48-4DD9-AFEB-4F31A9AA0F38}" srcOrd="0" destOrd="0" presId="urn:microsoft.com/office/officeart/2005/8/layout/default"/>
    <dgm:cxn modelId="{DF2CE674-51F6-4274-A62B-D63BC1892F49}" type="presParOf" srcId="{555EE744-B363-4E78-9B10-2EF2FD4AFDDF}" destId="{A1C30ADC-EA08-4164-BE8B-8A60C88EF5EC}" srcOrd="1" destOrd="0" presId="urn:microsoft.com/office/officeart/2005/8/layout/default"/>
    <dgm:cxn modelId="{2992324E-B3C8-41F2-9D66-39150A804E29}" type="presParOf" srcId="{555EE744-B363-4E78-9B10-2EF2FD4AFDDF}" destId="{0F5E4AC1-C575-4A40-838B-351D41F56141}" srcOrd="2" destOrd="0" presId="urn:microsoft.com/office/officeart/2005/8/layout/default"/>
    <dgm:cxn modelId="{8816568F-89C0-4317-ACE1-CD3750AD0942}" type="presParOf" srcId="{555EE744-B363-4E78-9B10-2EF2FD4AFDDF}" destId="{92A2EDC0-0D4E-465D-9D0C-98C670589EEB}" srcOrd="3" destOrd="0" presId="urn:microsoft.com/office/officeart/2005/8/layout/default"/>
    <dgm:cxn modelId="{F28F3187-7D4D-4706-978B-12C854EA18F4}" type="presParOf" srcId="{555EE744-B363-4E78-9B10-2EF2FD4AFDDF}" destId="{FA16E7D3-8FBC-43B5-BADA-97DD7BCDD3C9}" srcOrd="4" destOrd="0" presId="urn:microsoft.com/office/officeart/2005/8/layout/default"/>
    <dgm:cxn modelId="{AFD7B34B-D313-4031-B347-D4E77424E0F1}" type="presParOf" srcId="{555EE744-B363-4E78-9B10-2EF2FD4AFDDF}" destId="{2933F3DC-96EB-44CE-844D-17B742A1507B}" srcOrd="5" destOrd="0" presId="urn:microsoft.com/office/officeart/2005/8/layout/default"/>
    <dgm:cxn modelId="{15160B01-9094-421E-9602-8E05A8C3153B}" type="presParOf" srcId="{555EE744-B363-4E78-9B10-2EF2FD4AFDDF}" destId="{E177CF89-169C-482F-9178-6B5C05B25DAD}" srcOrd="6" destOrd="0" presId="urn:microsoft.com/office/officeart/2005/8/layout/default"/>
    <dgm:cxn modelId="{90015617-B32F-4603-98AA-5894F691BA10}" type="presParOf" srcId="{555EE744-B363-4E78-9B10-2EF2FD4AFDDF}" destId="{3E81B311-E011-4876-8235-EB52E4297E07}" srcOrd="7" destOrd="0" presId="urn:microsoft.com/office/officeart/2005/8/layout/default"/>
    <dgm:cxn modelId="{CBA61E83-B6EB-4AC0-A589-F122E4807966}" type="presParOf" srcId="{555EE744-B363-4E78-9B10-2EF2FD4AFDDF}" destId="{20B9A124-D33C-4C04-96D8-31F656B18DAF}" srcOrd="8" destOrd="0" presId="urn:microsoft.com/office/officeart/2005/8/layout/default"/>
    <dgm:cxn modelId="{DEB06369-92BD-45D9-9878-0375F77472BB}" type="presParOf" srcId="{555EE744-B363-4E78-9B10-2EF2FD4AFDDF}" destId="{494B8DB5-BC71-43B3-85CD-201CF27A3975}" srcOrd="9" destOrd="0" presId="urn:microsoft.com/office/officeart/2005/8/layout/default"/>
    <dgm:cxn modelId="{33633005-C9A5-4229-905B-03CFED914623}" type="presParOf" srcId="{555EE744-B363-4E78-9B10-2EF2FD4AFDDF}" destId="{5E1678DF-CD25-4650-A24B-41A1FA92018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6B6C4B-8080-4BE1-A82D-974F8AC3CD93}"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053352F6-1BA5-447A-B904-485663FFCD89}">
      <dgm:prSet/>
      <dgm:spPr/>
      <dgm:t>
        <a:bodyPr/>
        <a:lstStyle/>
        <a:p>
          <a:r>
            <a:rPr lang="en-GB" dirty="0">
              <a:latin typeface="SassoonPrimary" panose="020B0500000000000000" pitchFamily="34" charset="0"/>
            </a:rPr>
            <a:t>Filled number lines in P1 and P2, moving onto a 100 square in p3</a:t>
          </a:r>
          <a:endParaRPr lang="en-US" dirty="0">
            <a:latin typeface="SassoonPrimary" panose="020B0500000000000000" pitchFamily="34" charset="0"/>
          </a:endParaRPr>
        </a:p>
      </dgm:t>
    </dgm:pt>
    <dgm:pt modelId="{DA52E117-5A3E-404D-AA64-22E8EB97E57D}" type="parTrans" cxnId="{3F45CC8D-7F45-49A2-B70A-B17E01851777}">
      <dgm:prSet/>
      <dgm:spPr/>
      <dgm:t>
        <a:bodyPr/>
        <a:lstStyle/>
        <a:p>
          <a:endParaRPr lang="en-US"/>
        </a:p>
      </dgm:t>
    </dgm:pt>
    <dgm:pt modelId="{39B483AA-453E-4BE9-B2CA-2E5467EC4E76}" type="sibTrans" cxnId="{3F45CC8D-7F45-49A2-B70A-B17E01851777}">
      <dgm:prSet/>
      <dgm:spPr/>
      <dgm:t>
        <a:bodyPr/>
        <a:lstStyle/>
        <a:p>
          <a:endParaRPr lang="en-US"/>
        </a:p>
      </dgm:t>
    </dgm:pt>
    <dgm:pt modelId="{B11178A6-26D9-4B0D-A9F6-1B6DDB167E2A}">
      <dgm:prSet/>
      <dgm:spPr/>
      <dgm:t>
        <a:bodyPr/>
        <a:lstStyle/>
        <a:p>
          <a:r>
            <a:rPr lang="en-GB" dirty="0">
              <a:latin typeface="SassoonPrimary" panose="020B0500000000000000" pitchFamily="34" charset="0"/>
            </a:rPr>
            <a:t>Important children know the direction that numbers go</a:t>
          </a:r>
          <a:endParaRPr lang="en-US" dirty="0">
            <a:latin typeface="SassoonPrimary" panose="020B0500000000000000" pitchFamily="34" charset="0"/>
          </a:endParaRPr>
        </a:p>
      </dgm:t>
    </dgm:pt>
    <dgm:pt modelId="{BB33B6C8-81E7-4D84-9296-2EF125DC206A}" type="parTrans" cxnId="{EF10953D-3136-44A5-BCC5-97AAB43FA7EB}">
      <dgm:prSet/>
      <dgm:spPr/>
      <dgm:t>
        <a:bodyPr/>
        <a:lstStyle/>
        <a:p>
          <a:endParaRPr lang="en-US"/>
        </a:p>
      </dgm:t>
    </dgm:pt>
    <dgm:pt modelId="{7D1CFA73-FB37-4ADA-B543-DCC07C63A244}" type="sibTrans" cxnId="{EF10953D-3136-44A5-BCC5-97AAB43FA7EB}">
      <dgm:prSet/>
      <dgm:spPr/>
      <dgm:t>
        <a:bodyPr/>
        <a:lstStyle/>
        <a:p>
          <a:endParaRPr lang="en-US"/>
        </a:p>
      </dgm:t>
    </dgm:pt>
    <dgm:pt modelId="{28CC32BD-B6FA-4A75-BFC4-94BAD0DEBB0A}">
      <dgm:prSet/>
      <dgm:spPr/>
      <dgm:t>
        <a:bodyPr/>
        <a:lstStyle/>
        <a:p>
          <a:r>
            <a:rPr lang="en-GB" dirty="0">
              <a:latin typeface="SassoonPrimary" panose="020B0500000000000000" pitchFamily="34" charset="0"/>
            </a:rPr>
            <a:t>Allows children to keep track of multi- step problems</a:t>
          </a:r>
          <a:endParaRPr lang="en-US" dirty="0">
            <a:latin typeface="SassoonPrimary" panose="020B0500000000000000" pitchFamily="34" charset="0"/>
          </a:endParaRPr>
        </a:p>
      </dgm:t>
    </dgm:pt>
    <dgm:pt modelId="{59F6FD35-C798-41CA-BDE6-426E3A6A746D}" type="parTrans" cxnId="{70103226-54D1-488C-B760-EC56F0B680E7}">
      <dgm:prSet/>
      <dgm:spPr/>
      <dgm:t>
        <a:bodyPr/>
        <a:lstStyle/>
        <a:p>
          <a:endParaRPr lang="en-US"/>
        </a:p>
      </dgm:t>
    </dgm:pt>
    <dgm:pt modelId="{B755ED0D-7A29-481A-989E-F449F95EA24F}" type="sibTrans" cxnId="{70103226-54D1-488C-B760-EC56F0B680E7}">
      <dgm:prSet/>
      <dgm:spPr/>
      <dgm:t>
        <a:bodyPr/>
        <a:lstStyle/>
        <a:p>
          <a:endParaRPr lang="en-US"/>
        </a:p>
      </dgm:t>
    </dgm:pt>
    <dgm:pt modelId="{5B3E1714-3EAA-4026-BA23-31B5EEB8C84F}">
      <dgm:prSet/>
      <dgm:spPr/>
      <dgm:t>
        <a:bodyPr/>
        <a:lstStyle/>
        <a:p>
          <a:r>
            <a:rPr lang="en-GB" dirty="0">
              <a:latin typeface="SassoonPrimary" panose="020B0500000000000000" pitchFamily="34" charset="0"/>
            </a:rPr>
            <a:t>We will use a blank number line to demonstrate numeracy strategies as we progress through the presentation</a:t>
          </a:r>
          <a:endParaRPr lang="en-US" dirty="0">
            <a:latin typeface="SassoonPrimary" panose="020B0500000000000000" pitchFamily="34" charset="0"/>
          </a:endParaRPr>
        </a:p>
      </dgm:t>
    </dgm:pt>
    <dgm:pt modelId="{CE9E84C9-FA5E-4C93-959B-7CC303DFD3C0}" type="parTrans" cxnId="{DE40E8F4-C83B-4CAF-AAEE-764CC9EFBEC9}">
      <dgm:prSet/>
      <dgm:spPr/>
      <dgm:t>
        <a:bodyPr/>
        <a:lstStyle/>
        <a:p>
          <a:endParaRPr lang="en-US"/>
        </a:p>
      </dgm:t>
    </dgm:pt>
    <dgm:pt modelId="{7B22939D-8DD7-4584-8BEB-AB978F74572A}" type="sibTrans" cxnId="{DE40E8F4-C83B-4CAF-AAEE-764CC9EFBEC9}">
      <dgm:prSet/>
      <dgm:spPr/>
      <dgm:t>
        <a:bodyPr/>
        <a:lstStyle/>
        <a:p>
          <a:endParaRPr lang="en-US"/>
        </a:p>
      </dgm:t>
    </dgm:pt>
    <dgm:pt modelId="{BB2A21EF-F291-4C42-B276-9D99868989AF}" type="pres">
      <dgm:prSet presAssocID="{2B6B6C4B-8080-4BE1-A82D-974F8AC3CD93}" presName="vert0" presStyleCnt="0">
        <dgm:presLayoutVars>
          <dgm:dir/>
          <dgm:animOne val="branch"/>
          <dgm:animLvl val="lvl"/>
        </dgm:presLayoutVars>
      </dgm:prSet>
      <dgm:spPr/>
    </dgm:pt>
    <dgm:pt modelId="{B7184CA9-5BA2-456E-9425-131DCB455EE6}" type="pres">
      <dgm:prSet presAssocID="{053352F6-1BA5-447A-B904-485663FFCD89}" presName="thickLine" presStyleLbl="alignNode1" presStyleIdx="0" presStyleCnt="4"/>
      <dgm:spPr/>
    </dgm:pt>
    <dgm:pt modelId="{C4307CEE-E34F-423B-A73C-7E6C2CDB2A35}" type="pres">
      <dgm:prSet presAssocID="{053352F6-1BA5-447A-B904-485663FFCD89}" presName="horz1" presStyleCnt="0"/>
      <dgm:spPr/>
    </dgm:pt>
    <dgm:pt modelId="{00A2ACC5-4475-445A-B6AD-21AF6421FB63}" type="pres">
      <dgm:prSet presAssocID="{053352F6-1BA5-447A-B904-485663FFCD89}" presName="tx1" presStyleLbl="revTx" presStyleIdx="0" presStyleCnt="4"/>
      <dgm:spPr/>
    </dgm:pt>
    <dgm:pt modelId="{F97A9923-0475-4DE3-83BB-ECB957B073DD}" type="pres">
      <dgm:prSet presAssocID="{053352F6-1BA5-447A-B904-485663FFCD89}" presName="vert1" presStyleCnt="0"/>
      <dgm:spPr/>
    </dgm:pt>
    <dgm:pt modelId="{57780E88-2E86-47A6-ADCA-DDDAEBC0C2BC}" type="pres">
      <dgm:prSet presAssocID="{B11178A6-26D9-4B0D-A9F6-1B6DDB167E2A}" presName="thickLine" presStyleLbl="alignNode1" presStyleIdx="1" presStyleCnt="4"/>
      <dgm:spPr/>
    </dgm:pt>
    <dgm:pt modelId="{184F62E3-6F66-42B1-97A0-1408454B3EC6}" type="pres">
      <dgm:prSet presAssocID="{B11178A6-26D9-4B0D-A9F6-1B6DDB167E2A}" presName="horz1" presStyleCnt="0"/>
      <dgm:spPr/>
    </dgm:pt>
    <dgm:pt modelId="{EBD6D529-CC2C-4533-8F06-0770B9C11B68}" type="pres">
      <dgm:prSet presAssocID="{B11178A6-26D9-4B0D-A9F6-1B6DDB167E2A}" presName="tx1" presStyleLbl="revTx" presStyleIdx="1" presStyleCnt="4"/>
      <dgm:spPr/>
    </dgm:pt>
    <dgm:pt modelId="{3CD0C6D4-6D97-42D8-94CF-229C5B1413E1}" type="pres">
      <dgm:prSet presAssocID="{B11178A6-26D9-4B0D-A9F6-1B6DDB167E2A}" presName="vert1" presStyleCnt="0"/>
      <dgm:spPr/>
    </dgm:pt>
    <dgm:pt modelId="{DFCA7154-0173-499A-97EC-6ABAB699A792}" type="pres">
      <dgm:prSet presAssocID="{28CC32BD-B6FA-4A75-BFC4-94BAD0DEBB0A}" presName="thickLine" presStyleLbl="alignNode1" presStyleIdx="2" presStyleCnt="4"/>
      <dgm:spPr/>
    </dgm:pt>
    <dgm:pt modelId="{F2811D68-3ABD-4899-85B7-2ADA746B1C80}" type="pres">
      <dgm:prSet presAssocID="{28CC32BD-B6FA-4A75-BFC4-94BAD0DEBB0A}" presName="horz1" presStyleCnt="0"/>
      <dgm:spPr/>
    </dgm:pt>
    <dgm:pt modelId="{93690429-6D2B-4D61-9C58-75E6195DFE76}" type="pres">
      <dgm:prSet presAssocID="{28CC32BD-B6FA-4A75-BFC4-94BAD0DEBB0A}" presName="tx1" presStyleLbl="revTx" presStyleIdx="2" presStyleCnt="4"/>
      <dgm:spPr/>
    </dgm:pt>
    <dgm:pt modelId="{93A62AFC-E44C-4F4D-9404-1256E1005D84}" type="pres">
      <dgm:prSet presAssocID="{28CC32BD-B6FA-4A75-BFC4-94BAD0DEBB0A}" presName="vert1" presStyleCnt="0"/>
      <dgm:spPr/>
    </dgm:pt>
    <dgm:pt modelId="{38C6BAD4-A32C-4376-9FDB-37E7A8CCF487}" type="pres">
      <dgm:prSet presAssocID="{5B3E1714-3EAA-4026-BA23-31B5EEB8C84F}" presName="thickLine" presStyleLbl="alignNode1" presStyleIdx="3" presStyleCnt="4"/>
      <dgm:spPr/>
    </dgm:pt>
    <dgm:pt modelId="{393247CA-FBF1-482A-8D86-4DD9302AF2DC}" type="pres">
      <dgm:prSet presAssocID="{5B3E1714-3EAA-4026-BA23-31B5EEB8C84F}" presName="horz1" presStyleCnt="0"/>
      <dgm:spPr/>
    </dgm:pt>
    <dgm:pt modelId="{495376B7-AD7B-4739-9E33-3844981A8FDA}" type="pres">
      <dgm:prSet presAssocID="{5B3E1714-3EAA-4026-BA23-31B5EEB8C84F}" presName="tx1" presStyleLbl="revTx" presStyleIdx="3" presStyleCnt="4"/>
      <dgm:spPr/>
    </dgm:pt>
    <dgm:pt modelId="{E24DD181-6A49-4DA4-BA14-5E5F63D152EE}" type="pres">
      <dgm:prSet presAssocID="{5B3E1714-3EAA-4026-BA23-31B5EEB8C84F}" presName="vert1" presStyleCnt="0"/>
      <dgm:spPr/>
    </dgm:pt>
  </dgm:ptLst>
  <dgm:cxnLst>
    <dgm:cxn modelId="{EF95AF21-3AAC-44F2-9AA4-1B368CD883CD}" type="presOf" srcId="{053352F6-1BA5-447A-B904-485663FFCD89}" destId="{00A2ACC5-4475-445A-B6AD-21AF6421FB63}" srcOrd="0" destOrd="0" presId="urn:microsoft.com/office/officeart/2008/layout/LinedList"/>
    <dgm:cxn modelId="{70103226-54D1-488C-B760-EC56F0B680E7}" srcId="{2B6B6C4B-8080-4BE1-A82D-974F8AC3CD93}" destId="{28CC32BD-B6FA-4A75-BFC4-94BAD0DEBB0A}" srcOrd="2" destOrd="0" parTransId="{59F6FD35-C798-41CA-BDE6-426E3A6A746D}" sibTransId="{B755ED0D-7A29-481A-989E-F449F95EA24F}"/>
    <dgm:cxn modelId="{EF10953D-3136-44A5-BCC5-97AAB43FA7EB}" srcId="{2B6B6C4B-8080-4BE1-A82D-974F8AC3CD93}" destId="{B11178A6-26D9-4B0D-A9F6-1B6DDB167E2A}" srcOrd="1" destOrd="0" parTransId="{BB33B6C8-81E7-4D84-9296-2EF125DC206A}" sibTransId="{7D1CFA73-FB37-4ADA-B543-DCC07C63A244}"/>
    <dgm:cxn modelId="{3F45CC8D-7F45-49A2-B70A-B17E01851777}" srcId="{2B6B6C4B-8080-4BE1-A82D-974F8AC3CD93}" destId="{053352F6-1BA5-447A-B904-485663FFCD89}" srcOrd="0" destOrd="0" parTransId="{DA52E117-5A3E-404D-AA64-22E8EB97E57D}" sibTransId="{39B483AA-453E-4BE9-B2CA-2E5467EC4E76}"/>
    <dgm:cxn modelId="{ED904797-CA10-4518-8C5B-E5A58A6CF7BF}" type="presOf" srcId="{5B3E1714-3EAA-4026-BA23-31B5EEB8C84F}" destId="{495376B7-AD7B-4739-9E33-3844981A8FDA}" srcOrd="0" destOrd="0" presId="urn:microsoft.com/office/officeart/2008/layout/LinedList"/>
    <dgm:cxn modelId="{768716CB-587D-4A86-97B7-11E736B457AF}" type="presOf" srcId="{28CC32BD-B6FA-4A75-BFC4-94BAD0DEBB0A}" destId="{93690429-6D2B-4D61-9C58-75E6195DFE76}" srcOrd="0" destOrd="0" presId="urn:microsoft.com/office/officeart/2008/layout/LinedList"/>
    <dgm:cxn modelId="{652F2EE5-4E57-4F4E-95B7-E30A9BB3518A}" type="presOf" srcId="{2B6B6C4B-8080-4BE1-A82D-974F8AC3CD93}" destId="{BB2A21EF-F291-4C42-B276-9D99868989AF}" srcOrd="0" destOrd="0" presId="urn:microsoft.com/office/officeart/2008/layout/LinedList"/>
    <dgm:cxn modelId="{DE40E8F4-C83B-4CAF-AAEE-764CC9EFBEC9}" srcId="{2B6B6C4B-8080-4BE1-A82D-974F8AC3CD93}" destId="{5B3E1714-3EAA-4026-BA23-31B5EEB8C84F}" srcOrd="3" destOrd="0" parTransId="{CE9E84C9-FA5E-4C93-959B-7CC303DFD3C0}" sibTransId="{7B22939D-8DD7-4584-8BEB-AB978F74572A}"/>
    <dgm:cxn modelId="{9D3522F7-2E58-401E-8002-3C69D2F30E2E}" type="presOf" srcId="{B11178A6-26D9-4B0D-A9F6-1B6DDB167E2A}" destId="{EBD6D529-CC2C-4533-8F06-0770B9C11B68}" srcOrd="0" destOrd="0" presId="urn:microsoft.com/office/officeart/2008/layout/LinedList"/>
    <dgm:cxn modelId="{EAB022B6-A557-462B-AEC2-9EA6D243A233}" type="presParOf" srcId="{BB2A21EF-F291-4C42-B276-9D99868989AF}" destId="{B7184CA9-5BA2-456E-9425-131DCB455EE6}" srcOrd="0" destOrd="0" presId="urn:microsoft.com/office/officeart/2008/layout/LinedList"/>
    <dgm:cxn modelId="{D10367D8-47BE-4E1C-A473-77B161AB3D25}" type="presParOf" srcId="{BB2A21EF-F291-4C42-B276-9D99868989AF}" destId="{C4307CEE-E34F-423B-A73C-7E6C2CDB2A35}" srcOrd="1" destOrd="0" presId="urn:microsoft.com/office/officeart/2008/layout/LinedList"/>
    <dgm:cxn modelId="{16E82D05-490B-480E-80A6-BE64B74F77DD}" type="presParOf" srcId="{C4307CEE-E34F-423B-A73C-7E6C2CDB2A35}" destId="{00A2ACC5-4475-445A-B6AD-21AF6421FB63}" srcOrd="0" destOrd="0" presId="urn:microsoft.com/office/officeart/2008/layout/LinedList"/>
    <dgm:cxn modelId="{BD7A3CDD-270C-4910-9CF0-800816A76191}" type="presParOf" srcId="{C4307CEE-E34F-423B-A73C-7E6C2CDB2A35}" destId="{F97A9923-0475-4DE3-83BB-ECB957B073DD}" srcOrd="1" destOrd="0" presId="urn:microsoft.com/office/officeart/2008/layout/LinedList"/>
    <dgm:cxn modelId="{9984035F-FCB5-46AD-84AD-D172E354DA05}" type="presParOf" srcId="{BB2A21EF-F291-4C42-B276-9D99868989AF}" destId="{57780E88-2E86-47A6-ADCA-DDDAEBC0C2BC}" srcOrd="2" destOrd="0" presId="urn:microsoft.com/office/officeart/2008/layout/LinedList"/>
    <dgm:cxn modelId="{1529EA76-2A27-481D-937B-1D4E2C179250}" type="presParOf" srcId="{BB2A21EF-F291-4C42-B276-9D99868989AF}" destId="{184F62E3-6F66-42B1-97A0-1408454B3EC6}" srcOrd="3" destOrd="0" presId="urn:microsoft.com/office/officeart/2008/layout/LinedList"/>
    <dgm:cxn modelId="{5F1CFD2E-C8B2-4CA8-9C2A-3F23E28DD639}" type="presParOf" srcId="{184F62E3-6F66-42B1-97A0-1408454B3EC6}" destId="{EBD6D529-CC2C-4533-8F06-0770B9C11B68}" srcOrd="0" destOrd="0" presId="urn:microsoft.com/office/officeart/2008/layout/LinedList"/>
    <dgm:cxn modelId="{EE1A6F0C-0871-4AE0-BB61-E400F8619285}" type="presParOf" srcId="{184F62E3-6F66-42B1-97A0-1408454B3EC6}" destId="{3CD0C6D4-6D97-42D8-94CF-229C5B1413E1}" srcOrd="1" destOrd="0" presId="urn:microsoft.com/office/officeart/2008/layout/LinedList"/>
    <dgm:cxn modelId="{E9FF3775-9AE7-435B-8DD7-1788A20C7D12}" type="presParOf" srcId="{BB2A21EF-F291-4C42-B276-9D99868989AF}" destId="{DFCA7154-0173-499A-97EC-6ABAB699A792}" srcOrd="4" destOrd="0" presId="urn:microsoft.com/office/officeart/2008/layout/LinedList"/>
    <dgm:cxn modelId="{7E3351E7-D0F9-4858-A5BD-0FDF2FB950C5}" type="presParOf" srcId="{BB2A21EF-F291-4C42-B276-9D99868989AF}" destId="{F2811D68-3ABD-4899-85B7-2ADA746B1C80}" srcOrd="5" destOrd="0" presId="urn:microsoft.com/office/officeart/2008/layout/LinedList"/>
    <dgm:cxn modelId="{69032E62-9000-464E-B688-8B2DF25166BD}" type="presParOf" srcId="{F2811D68-3ABD-4899-85B7-2ADA746B1C80}" destId="{93690429-6D2B-4D61-9C58-75E6195DFE76}" srcOrd="0" destOrd="0" presId="urn:microsoft.com/office/officeart/2008/layout/LinedList"/>
    <dgm:cxn modelId="{75ED8051-AB5B-4A31-AC25-CD225849C837}" type="presParOf" srcId="{F2811D68-3ABD-4899-85B7-2ADA746B1C80}" destId="{93A62AFC-E44C-4F4D-9404-1256E1005D84}" srcOrd="1" destOrd="0" presId="urn:microsoft.com/office/officeart/2008/layout/LinedList"/>
    <dgm:cxn modelId="{F018172D-AD9A-4AA6-B552-9099DEDA4751}" type="presParOf" srcId="{BB2A21EF-F291-4C42-B276-9D99868989AF}" destId="{38C6BAD4-A32C-4376-9FDB-37E7A8CCF487}" srcOrd="6" destOrd="0" presId="urn:microsoft.com/office/officeart/2008/layout/LinedList"/>
    <dgm:cxn modelId="{6C579C86-67D4-4CD9-BBE6-3558AECF9CC3}" type="presParOf" srcId="{BB2A21EF-F291-4C42-B276-9D99868989AF}" destId="{393247CA-FBF1-482A-8D86-4DD9302AF2DC}" srcOrd="7" destOrd="0" presId="urn:microsoft.com/office/officeart/2008/layout/LinedList"/>
    <dgm:cxn modelId="{B2D320E2-1C71-40CF-8B0D-B13A3A552BBF}" type="presParOf" srcId="{393247CA-FBF1-482A-8D86-4DD9302AF2DC}" destId="{495376B7-AD7B-4739-9E33-3844981A8FDA}" srcOrd="0" destOrd="0" presId="urn:microsoft.com/office/officeart/2008/layout/LinedList"/>
    <dgm:cxn modelId="{5511A7A1-969B-4E25-A87F-156038CEBB77}" type="presParOf" srcId="{393247CA-FBF1-482A-8D86-4DD9302AF2DC}" destId="{E24DD181-6A49-4DA4-BA14-5E5F63D152E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A060FB-0543-4B3B-AABC-F180304F6508}">
      <dsp:nvSpPr>
        <dsp:cNvPr id="0" name=""/>
        <dsp:cNvSpPr/>
      </dsp:nvSpPr>
      <dsp:spPr>
        <a:xfrm>
          <a:off x="0" y="1786"/>
          <a:ext cx="6714744" cy="90524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E31326-65EF-48C1-95FD-C29B6EFB667E}">
      <dsp:nvSpPr>
        <dsp:cNvPr id="0" name=""/>
        <dsp:cNvSpPr/>
      </dsp:nvSpPr>
      <dsp:spPr>
        <a:xfrm>
          <a:off x="273835" y="205465"/>
          <a:ext cx="497882" cy="4978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5E6845-2AF9-422E-A87D-91EC8B1BE94F}">
      <dsp:nvSpPr>
        <dsp:cNvPr id="0" name=""/>
        <dsp:cNvSpPr/>
      </dsp:nvSpPr>
      <dsp:spPr>
        <a:xfrm>
          <a:off x="1045552" y="1786"/>
          <a:ext cx="5669191" cy="905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05" tIns="95805" rIns="95805" bIns="95805" numCol="1" spcCol="1270" anchor="ctr" anchorCtr="0">
          <a:noAutofit/>
        </a:bodyPr>
        <a:lstStyle/>
        <a:p>
          <a:pPr marL="0" lvl="0" indent="0" algn="l" defTabSz="666750">
            <a:lnSpc>
              <a:spcPct val="100000"/>
            </a:lnSpc>
            <a:spcBef>
              <a:spcPct val="0"/>
            </a:spcBef>
            <a:spcAft>
              <a:spcPct val="35000"/>
            </a:spcAft>
            <a:buNone/>
          </a:pPr>
          <a:r>
            <a:rPr lang="en-GB" sz="1500" b="1" kern="1200" dirty="0">
              <a:latin typeface="SassoonPrimary" panose="020B0500000000000000" pitchFamily="34" charset="0"/>
            </a:rPr>
            <a:t>At the end of this session:</a:t>
          </a:r>
          <a:endParaRPr lang="en-US" sz="1500" kern="1200" dirty="0">
            <a:latin typeface="SassoonPrimary" panose="020B0500000000000000" pitchFamily="34" charset="0"/>
          </a:endParaRPr>
        </a:p>
      </dsp:txBody>
      <dsp:txXfrm>
        <a:off x="1045552" y="1786"/>
        <a:ext cx="5669191" cy="905240"/>
      </dsp:txXfrm>
    </dsp:sp>
    <dsp:sp modelId="{BB10FFBC-E02C-426F-BF41-1BD00A2684F1}">
      <dsp:nvSpPr>
        <dsp:cNvPr id="0" name=""/>
        <dsp:cNvSpPr/>
      </dsp:nvSpPr>
      <dsp:spPr>
        <a:xfrm>
          <a:off x="0" y="1133336"/>
          <a:ext cx="6714744" cy="905240"/>
        </a:xfrm>
        <a:prstGeom prst="roundRect">
          <a:avLst>
            <a:gd name="adj" fmla="val 10000"/>
          </a:avLst>
        </a:prstGeom>
        <a:solidFill>
          <a:schemeClr val="accent2">
            <a:hueOff val="2147871"/>
            <a:satOff val="-6164"/>
            <a:lumOff val="-9870"/>
            <a:alphaOff val="0"/>
          </a:schemeClr>
        </a:solidFill>
        <a:ln>
          <a:noFill/>
        </a:ln>
        <a:effectLst/>
      </dsp:spPr>
      <dsp:style>
        <a:lnRef idx="0">
          <a:scrgbClr r="0" g="0" b="0"/>
        </a:lnRef>
        <a:fillRef idx="1">
          <a:scrgbClr r="0" g="0" b="0"/>
        </a:fillRef>
        <a:effectRef idx="0">
          <a:scrgbClr r="0" g="0" b="0"/>
        </a:effectRef>
        <a:fontRef idx="minor"/>
      </dsp:style>
    </dsp:sp>
    <dsp:sp modelId="{F50A57DF-A947-4EED-864C-5FCB43E76F25}">
      <dsp:nvSpPr>
        <dsp:cNvPr id="0" name=""/>
        <dsp:cNvSpPr/>
      </dsp:nvSpPr>
      <dsp:spPr>
        <a:xfrm>
          <a:off x="273835" y="1337015"/>
          <a:ext cx="497882" cy="4978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A8419D7-3636-4FAD-BE8E-8C01E292CEDA}">
      <dsp:nvSpPr>
        <dsp:cNvPr id="0" name=""/>
        <dsp:cNvSpPr/>
      </dsp:nvSpPr>
      <dsp:spPr>
        <a:xfrm>
          <a:off x="1045552" y="1133336"/>
          <a:ext cx="5669191" cy="905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05" tIns="95805" rIns="95805" bIns="95805" numCol="1" spcCol="1270" anchor="ctr" anchorCtr="0">
          <a:noAutofit/>
        </a:bodyPr>
        <a:lstStyle/>
        <a:p>
          <a:pPr marL="0" lvl="0" indent="0" algn="l" defTabSz="666750">
            <a:lnSpc>
              <a:spcPct val="100000"/>
            </a:lnSpc>
            <a:spcBef>
              <a:spcPct val="0"/>
            </a:spcBef>
            <a:spcAft>
              <a:spcPct val="35000"/>
            </a:spcAft>
            <a:buNone/>
          </a:pPr>
          <a:r>
            <a:rPr lang="en-GB" sz="1500" kern="1200" dirty="0">
              <a:latin typeface="SassoonPrimary" panose="020B0500000000000000" pitchFamily="34" charset="0"/>
            </a:rPr>
            <a:t>We will understand the expectations for the end of early, first and second level in numeracy</a:t>
          </a:r>
          <a:endParaRPr lang="en-US" sz="1500" kern="1200" dirty="0">
            <a:latin typeface="SassoonPrimary" panose="020B0500000000000000" pitchFamily="34" charset="0"/>
          </a:endParaRPr>
        </a:p>
      </dsp:txBody>
      <dsp:txXfrm>
        <a:off x="1045552" y="1133336"/>
        <a:ext cx="5669191" cy="905240"/>
      </dsp:txXfrm>
    </dsp:sp>
    <dsp:sp modelId="{559CE7F6-E8FC-4879-A444-15A67FB16065}">
      <dsp:nvSpPr>
        <dsp:cNvPr id="0" name=""/>
        <dsp:cNvSpPr/>
      </dsp:nvSpPr>
      <dsp:spPr>
        <a:xfrm>
          <a:off x="0" y="2264887"/>
          <a:ext cx="6714744" cy="905240"/>
        </a:xfrm>
        <a:prstGeom prst="roundRect">
          <a:avLst>
            <a:gd name="adj" fmla="val 10000"/>
          </a:avLst>
        </a:prstGeom>
        <a:solidFill>
          <a:schemeClr val="accent2">
            <a:hueOff val="4295743"/>
            <a:satOff val="-12329"/>
            <a:lumOff val="-19739"/>
            <a:alphaOff val="0"/>
          </a:schemeClr>
        </a:solidFill>
        <a:ln>
          <a:noFill/>
        </a:ln>
        <a:effectLst/>
      </dsp:spPr>
      <dsp:style>
        <a:lnRef idx="0">
          <a:scrgbClr r="0" g="0" b="0"/>
        </a:lnRef>
        <a:fillRef idx="1">
          <a:scrgbClr r="0" g="0" b="0"/>
        </a:fillRef>
        <a:effectRef idx="0">
          <a:scrgbClr r="0" g="0" b="0"/>
        </a:effectRef>
        <a:fontRef idx="minor"/>
      </dsp:style>
    </dsp:sp>
    <dsp:sp modelId="{6A516473-EE81-4059-9640-7353B08FFEED}">
      <dsp:nvSpPr>
        <dsp:cNvPr id="0" name=""/>
        <dsp:cNvSpPr/>
      </dsp:nvSpPr>
      <dsp:spPr>
        <a:xfrm>
          <a:off x="273835" y="2468566"/>
          <a:ext cx="497882" cy="4978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9CC4DE-FD2E-40BF-B752-A5105E117EEC}">
      <dsp:nvSpPr>
        <dsp:cNvPr id="0" name=""/>
        <dsp:cNvSpPr/>
      </dsp:nvSpPr>
      <dsp:spPr>
        <a:xfrm>
          <a:off x="1045552" y="2264887"/>
          <a:ext cx="5669191" cy="905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05" tIns="95805" rIns="95805" bIns="95805" numCol="1" spcCol="1270" anchor="ctr" anchorCtr="0">
          <a:noAutofit/>
        </a:bodyPr>
        <a:lstStyle/>
        <a:p>
          <a:pPr marL="0" lvl="0" indent="0" algn="l" defTabSz="666750">
            <a:lnSpc>
              <a:spcPct val="100000"/>
            </a:lnSpc>
            <a:spcBef>
              <a:spcPct val="0"/>
            </a:spcBef>
            <a:spcAft>
              <a:spcPct val="35000"/>
            </a:spcAft>
            <a:buNone/>
          </a:pPr>
          <a:r>
            <a:rPr lang="en-GB" sz="1500" kern="1200" dirty="0">
              <a:latin typeface="SassoonPrimary" panose="020B0500000000000000" pitchFamily="34" charset="0"/>
            </a:rPr>
            <a:t>We will understand the strategies and supports we use to develop numeracy skills in addition, subtraction, multiplication and division</a:t>
          </a:r>
          <a:endParaRPr lang="en-US" sz="1500" kern="1200" dirty="0">
            <a:latin typeface="SassoonPrimary" panose="020B0500000000000000" pitchFamily="34" charset="0"/>
          </a:endParaRPr>
        </a:p>
      </dsp:txBody>
      <dsp:txXfrm>
        <a:off x="1045552" y="2264887"/>
        <a:ext cx="5669191" cy="905240"/>
      </dsp:txXfrm>
    </dsp:sp>
    <dsp:sp modelId="{426ADC99-9FB7-4318-826B-106BED9E5B52}">
      <dsp:nvSpPr>
        <dsp:cNvPr id="0" name=""/>
        <dsp:cNvSpPr/>
      </dsp:nvSpPr>
      <dsp:spPr>
        <a:xfrm>
          <a:off x="0" y="3396438"/>
          <a:ext cx="6714744" cy="905240"/>
        </a:xfrm>
        <a:prstGeom prst="roundRect">
          <a:avLst>
            <a:gd name="adj" fmla="val 10000"/>
          </a:avLst>
        </a:prstGeom>
        <a:solidFill>
          <a:schemeClr val="accent2">
            <a:hueOff val="6443614"/>
            <a:satOff val="-18493"/>
            <a:lumOff val="-29609"/>
            <a:alphaOff val="0"/>
          </a:schemeClr>
        </a:solidFill>
        <a:ln>
          <a:noFill/>
        </a:ln>
        <a:effectLst/>
      </dsp:spPr>
      <dsp:style>
        <a:lnRef idx="0">
          <a:scrgbClr r="0" g="0" b="0"/>
        </a:lnRef>
        <a:fillRef idx="1">
          <a:scrgbClr r="0" g="0" b="0"/>
        </a:fillRef>
        <a:effectRef idx="0">
          <a:scrgbClr r="0" g="0" b="0"/>
        </a:effectRef>
        <a:fontRef idx="minor"/>
      </dsp:style>
    </dsp:sp>
    <dsp:sp modelId="{8ABA6F3C-3D51-41CC-8612-4FC584B1A47B}">
      <dsp:nvSpPr>
        <dsp:cNvPr id="0" name=""/>
        <dsp:cNvSpPr/>
      </dsp:nvSpPr>
      <dsp:spPr>
        <a:xfrm>
          <a:off x="273835" y="3600117"/>
          <a:ext cx="497882" cy="4978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F7C2B3-AFCB-4B3D-A5D8-D4349A276DBB}">
      <dsp:nvSpPr>
        <dsp:cNvPr id="0" name=""/>
        <dsp:cNvSpPr/>
      </dsp:nvSpPr>
      <dsp:spPr>
        <a:xfrm>
          <a:off x="1045552" y="3396438"/>
          <a:ext cx="5669191" cy="905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05" tIns="95805" rIns="95805" bIns="95805" numCol="1" spcCol="1270" anchor="ctr" anchorCtr="0">
          <a:noAutofit/>
        </a:bodyPr>
        <a:lstStyle/>
        <a:p>
          <a:pPr marL="0" lvl="0" indent="0" algn="l" defTabSz="666750">
            <a:lnSpc>
              <a:spcPct val="100000"/>
            </a:lnSpc>
            <a:spcBef>
              <a:spcPct val="0"/>
            </a:spcBef>
            <a:spcAft>
              <a:spcPct val="35000"/>
            </a:spcAft>
            <a:buNone/>
          </a:pPr>
          <a:r>
            <a:rPr lang="en-GB" sz="1500" kern="1200" dirty="0">
              <a:latin typeface="SassoonPrimary" panose="020B0500000000000000" pitchFamily="34" charset="0"/>
            </a:rPr>
            <a:t>Language and strategies used will be consistent across school and home. </a:t>
          </a:r>
          <a:endParaRPr lang="en-US" sz="1500" kern="1200" dirty="0">
            <a:latin typeface="SassoonPrimary" panose="020B0500000000000000" pitchFamily="34" charset="0"/>
          </a:endParaRPr>
        </a:p>
      </dsp:txBody>
      <dsp:txXfrm>
        <a:off x="1045552" y="3396438"/>
        <a:ext cx="5669191" cy="905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EB38B9-AC48-4DD9-AFEB-4F31A9AA0F38}">
      <dsp:nvSpPr>
        <dsp:cNvPr id="0" name=""/>
        <dsp:cNvSpPr/>
      </dsp:nvSpPr>
      <dsp:spPr>
        <a:xfrm>
          <a:off x="307345" y="1546"/>
          <a:ext cx="3222855" cy="19337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5400" kern="1200" dirty="0">
              <a:latin typeface="SassoonPrimary" panose="020B0500000000000000" pitchFamily="34" charset="0"/>
            </a:rPr>
            <a:t>P1- 20</a:t>
          </a:r>
          <a:endParaRPr lang="en-US" sz="5400" kern="1200" dirty="0">
            <a:latin typeface="SassoonPrimary" panose="020B0500000000000000" pitchFamily="34" charset="0"/>
          </a:endParaRPr>
        </a:p>
      </dsp:txBody>
      <dsp:txXfrm>
        <a:off x="307345" y="1546"/>
        <a:ext cx="3222855" cy="1933713"/>
      </dsp:txXfrm>
    </dsp:sp>
    <dsp:sp modelId="{0F5E4AC1-C575-4A40-838B-351D41F56141}">
      <dsp:nvSpPr>
        <dsp:cNvPr id="0" name=""/>
        <dsp:cNvSpPr/>
      </dsp:nvSpPr>
      <dsp:spPr>
        <a:xfrm>
          <a:off x="3852486" y="1546"/>
          <a:ext cx="3222855" cy="19337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5400" kern="1200" dirty="0">
              <a:latin typeface="SassoonPrimary" panose="020B0500000000000000" pitchFamily="34" charset="0"/>
            </a:rPr>
            <a:t>P2-100</a:t>
          </a:r>
          <a:endParaRPr lang="en-US" sz="5400" kern="1200" dirty="0">
            <a:latin typeface="SassoonPrimary" panose="020B0500000000000000" pitchFamily="34" charset="0"/>
          </a:endParaRPr>
        </a:p>
      </dsp:txBody>
      <dsp:txXfrm>
        <a:off x="3852486" y="1546"/>
        <a:ext cx="3222855" cy="1933713"/>
      </dsp:txXfrm>
    </dsp:sp>
    <dsp:sp modelId="{FA16E7D3-8FBC-43B5-BADA-97DD7BCDD3C9}">
      <dsp:nvSpPr>
        <dsp:cNvPr id="0" name=""/>
        <dsp:cNvSpPr/>
      </dsp:nvSpPr>
      <dsp:spPr>
        <a:xfrm>
          <a:off x="7397627" y="1546"/>
          <a:ext cx="3222855" cy="19337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5400" kern="1200" dirty="0">
              <a:latin typeface="SassoonPrimary" panose="020B0500000000000000" pitchFamily="34" charset="0"/>
            </a:rPr>
            <a:t>P3/4 1000</a:t>
          </a:r>
          <a:endParaRPr lang="en-US" sz="5400" kern="1200" dirty="0">
            <a:latin typeface="SassoonPrimary" panose="020B0500000000000000" pitchFamily="34" charset="0"/>
          </a:endParaRPr>
        </a:p>
      </dsp:txBody>
      <dsp:txXfrm>
        <a:off x="7397627" y="1546"/>
        <a:ext cx="3222855" cy="1933713"/>
      </dsp:txXfrm>
    </dsp:sp>
    <dsp:sp modelId="{E177CF89-169C-482F-9178-6B5C05B25DAD}">
      <dsp:nvSpPr>
        <dsp:cNvPr id="0" name=""/>
        <dsp:cNvSpPr/>
      </dsp:nvSpPr>
      <dsp:spPr>
        <a:xfrm>
          <a:off x="307345" y="2257545"/>
          <a:ext cx="3222855" cy="19337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5400" kern="1200" dirty="0">
              <a:latin typeface="SassoonPrimary" panose="020B0500000000000000" pitchFamily="34" charset="0"/>
            </a:rPr>
            <a:t>P5-10,000</a:t>
          </a:r>
          <a:endParaRPr lang="en-US" sz="5400" kern="1200" dirty="0">
            <a:latin typeface="SassoonPrimary" panose="020B0500000000000000" pitchFamily="34" charset="0"/>
          </a:endParaRPr>
        </a:p>
      </dsp:txBody>
      <dsp:txXfrm>
        <a:off x="307345" y="2257545"/>
        <a:ext cx="3222855" cy="1933713"/>
      </dsp:txXfrm>
    </dsp:sp>
    <dsp:sp modelId="{20B9A124-D33C-4C04-96D8-31F656B18DAF}">
      <dsp:nvSpPr>
        <dsp:cNvPr id="0" name=""/>
        <dsp:cNvSpPr/>
      </dsp:nvSpPr>
      <dsp:spPr>
        <a:xfrm>
          <a:off x="3852486" y="2257545"/>
          <a:ext cx="3222855" cy="19337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5400" kern="1200" dirty="0">
              <a:latin typeface="SassoonPrimary" panose="020B0500000000000000" pitchFamily="34" charset="0"/>
            </a:rPr>
            <a:t>P6- 100,000</a:t>
          </a:r>
          <a:endParaRPr lang="en-US" sz="5400" kern="1200" dirty="0">
            <a:latin typeface="SassoonPrimary" panose="020B0500000000000000" pitchFamily="34" charset="0"/>
          </a:endParaRPr>
        </a:p>
      </dsp:txBody>
      <dsp:txXfrm>
        <a:off x="3852486" y="2257545"/>
        <a:ext cx="3222855" cy="1933713"/>
      </dsp:txXfrm>
    </dsp:sp>
    <dsp:sp modelId="{5E1678DF-CD25-4650-A24B-41A1FA920183}">
      <dsp:nvSpPr>
        <dsp:cNvPr id="0" name=""/>
        <dsp:cNvSpPr/>
      </dsp:nvSpPr>
      <dsp:spPr>
        <a:xfrm>
          <a:off x="7397627" y="2257545"/>
          <a:ext cx="3222855" cy="19337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5400" kern="1200" dirty="0">
              <a:latin typeface="SassoonPrimary" panose="020B0500000000000000" pitchFamily="34" charset="0"/>
            </a:rPr>
            <a:t>P7- 1,000,000</a:t>
          </a:r>
          <a:endParaRPr lang="en-US" sz="5400" kern="1200" dirty="0">
            <a:latin typeface="SassoonPrimary" panose="020B0500000000000000" pitchFamily="34" charset="0"/>
          </a:endParaRPr>
        </a:p>
      </dsp:txBody>
      <dsp:txXfrm>
        <a:off x="7397627" y="2257545"/>
        <a:ext cx="3222855" cy="19337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184CA9-5BA2-456E-9425-131DCB455EE6}">
      <dsp:nvSpPr>
        <dsp:cNvPr id="0" name=""/>
        <dsp:cNvSpPr/>
      </dsp:nvSpPr>
      <dsp:spPr>
        <a:xfrm>
          <a:off x="0" y="0"/>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A2ACC5-4475-445A-B6AD-21AF6421FB63}">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latin typeface="SassoonPrimary" panose="020B0500000000000000" pitchFamily="34" charset="0"/>
            </a:rPr>
            <a:t>Filled number lines in P1 and P2, moving onto a 100 square in p3</a:t>
          </a:r>
          <a:endParaRPr lang="en-US" sz="2800" kern="1200" dirty="0">
            <a:latin typeface="SassoonPrimary" panose="020B0500000000000000" pitchFamily="34" charset="0"/>
          </a:endParaRPr>
        </a:p>
      </dsp:txBody>
      <dsp:txXfrm>
        <a:off x="0" y="0"/>
        <a:ext cx="6900512" cy="1384035"/>
      </dsp:txXfrm>
    </dsp:sp>
    <dsp:sp modelId="{57780E88-2E86-47A6-ADCA-DDDAEBC0C2BC}">
      <dsp:nvSpPr>
        <dsp:cNvPr id="0" name=""/>
        <dsp:cNvSpPr/>
      </dsp:nvSpPr>
      <dsp:spPr>
        <a:xfrm>
          <a:off x="0" y="1384035"/>
          <a:ext cx="6900512"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D6D529-CC2C-4533-8F06-0770B9C11B68}">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latin typeface="SassoonPrimary" panose="020B0500000000000000" pitchFamily="34" charset="0"/>
            </a:rPr>
            <a:t>Important children know the direction that numbers go</a:t>
          </a:r>
          <a:endParaRPr lang="en-US" sz="2800" kern="1200" dirty="0">
            <a:latin typeface="SassoonPrimary" panose="020B0500000000000000" pitchFamily="34" charset="0"/>
          </a:endParaRPr>
        </a:p>
      </dsp:txBody>
      <dsp:txXfrm>
        <a:off x="0" y="1384035"/>
        <a:ext cx="6900512" cy="1384035"/>
      </dsp:txXfrm>
    </dsp:sp>
    <dsp:sp modelId="{DFCA7154-0173-499A-97EC-6ABAB699A792}">
      <dsp:nvSpPr>
        <dsp:cNvPr id="0" name=""/>
        <dsp:cNvSpPr/>
      </dsp:nvSpPr>
      <dsp:spPr>
        <a:xfrm>
          <a:off x="0" y="2768070"/>
          <a:ext cx="6900512"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690429-6D2B-4D61-9C58-75E6195DFE76}">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latin typeface="SassoonPrimary" panose="020B0500000000000000" pitchFamily="34" charset="0"/>
            </a:rPr>
            <a:t>Allows children to keep track of multi- step problems</a:t>
          </a:r>
          <a:endParaRPr lang="en-US" sz="2800" kern="1200" dirty="0">
            <a:latin typeface="SassoonPrimary" panose="020B0500000000000000" pitchFamily="34" charset="0"/>
          </a:endParaRPr>
        </a:p>
      </dsp:txBody>
      <dsp:txXfrm>
        <a:off x="0" y="2768070"/>
        <a:ext cx="6900512" cy="1384035"/>
      </dsp:txXfrm>
    </dsp:sp>
    <dsp:sp modelId="{38C6BAD4-A32C-4376-9FDB-37E7A8CCF487}">
      <dsp:nvSpPr>
        <dsp:cNvPr id="0" name=""/>
        <dsp:cNvSpPr/>
      </dsp:nvSpPr>
      <dsp:spPr>
        <a:xfrm>
          <a:off x="0" y="4152105"/>
          <a:ext cx="6900512"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5376B7-AD7B-4739-9E33-3844981A8FDA}">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latin typeface="SassoonPrimary" panose="020B0500000000000000" pitchFamily="34" charset="0"/>
            </a:rPr>
            <a:t>We will use a blank number line to demonstrate numeracy strategies as we progress through the presentation</a:t>
          </a:r>
          <a:endParaRPr lang="en-US" sz="2800" kern="1200" dirty="0">
            <a:latin typeface="SassoonPrimary" panose="020B0500000000000000" pitchFamily="34" charset="0"/>
          </a:endParaRPr>
        </a:p>
      </dsp:txBody>
      <dsp:txXfrm>
        <a:off x="0" y="4152105"/>
        <a:ext cx="6900512" cy="13840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2241" y="0"/>
            <a:ext cx="2947035" cy="492082"/>
          </a:xfrm>
          <a:prstGeom prst="rect">
            <a:avLst/>
          </a:prstGeom>
        </p:spPr>
        <p:txBody>
          <a:bodyPr vert="horz" lIns="91440" tIns="45720" rIns="91440" bIns="45720" rtlCol="0"/>
          <a:lstStyle>
            <a:lvl1pPr algn="r">
              <a:defRPr sz="1200"/>
            </a:lvl1pPr>
          </a:lstStyle>
          <a:p>
            <a:fld id="{26369D5E-368F-48EC-A915-1D9282B91700}" type="datetimeFigureOut">
              <a:rPr lang="en-GB" smtClean="0"/>
              <a:t>22/09/2026</a:t>
            </a:fld>
            <a:endParaRPr lang="en-GB" dirty="0"/>
          </a:p>
        </p:txBody>
      </p:sp>
      <p:sp>
        <p:nvSpPr>
          <p:cNvPr id="4" name="Slide Image Placeholder 3"/>
          <p:cNvSpPr>
            <a:spLocks noGrp="1" noRot="1" noChangeAspect="1"/>
          </p:cNvSpPr>
          <p:nvPr>
            <p:ph type="sldImg" idx="2"/>
          </p:nvPr>
        </p:nvSpPr>
        <p:spPr>
          <a:xfrm>
            <a:off x="458788" y="1225550"/>
            <a:ext cx="5883275" cy="3309938"/>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0085" y="4719895"/>
            <a:ext cx="5440680" cy="3861733"/>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315495"/>
            <a:ext cx="2947035" cy="492081"/>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2241" y="9315495"/>
            <a:ext cx="2947035" cy="492081"/>
          </a:xfrm>
          <a:prstGeom prst="rect">
            <a:avLst/>
          </a:prstGeom>
        </p:spPr>
        <p:txBody>
          <a:bodyPr vert="horz" lIns="91440" tIns="45720" rIns="91440" bIns="45720" rtlCol="0" anchor="b"/>
          <a:lstStyle>
            <a:lvl1pPr algn="r">
              <a:defRPr sz="1200"/>
            </a:lvl1pPr>
          </a:lstStyle>
          <a:p>
            <a:fld id="{7AF666DB-0E70-43F5-8869-AC0C6921E19E}" type="slidenum">
              <a:rPr lang="en-GB" smtClean="0"/>
              <a:t>‹#›</a:t>
            </a:fld>
            <a:endParaRPr lang="en-GB" dirty="0"/>
          </a:p>
        </p:txBody>
      </p:sp>
    </p:spTree>
    <p:extLst>
      <p:ext uri="{BB962C8B-B14F-4D97-AF65-F5344CB8AC3E}">
        <p14:creationId xmlns:p14="http://schemas.microsoft.com/office/powerpoint/2010/main" val="2290844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F666DB-0E70-43F5-8869-AC0C6921E19E}" type="slidenum">
              <a:rPr lang="en-GB" smtClean="0"/>
              <a:t>8</a:t>
            </a:fld>
            <a:endParaRPr lang="en-GB" dirty="0"/>
          </a:p>
        </p:txBody>
      </p:sp>
    </p:spTree>
    <p:extLst>
      <p:ext uri="{BB962C8B-B14F-4D97-AF65-F5344CB8AC3E}">
        <p14:creationId xmlns:p14="http://schemas.microsoft.com/office/powerpoint/2010/main" val="1568473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F666DB-0E70-43F5-8869-AC0C6921E19E}" type="slidenum">
              <a:rPr lang="en-GB" smtClean="0"/>
              <a:t>24</a:t>
            </a:fld>
            <a:endParaRPr lang="en-GB" dirty="0"/>
          </a:p>
        </p:txBody>
      </p:sp>
    </p:spTree>
    <p:extLst>
      <p:ext uri="{BB962C8B-B14F-4D97-AF65-F5344CB8AC3E}">
        <p14:creationId xmlns:p14="http://schemas.microsoft.com/office/powerpoint/2010/main" val="2077196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F666DB-0E70-43F5-8869-AC0C6921E19E}" type="slidenum">
              <a:rPr lang="en-GB" smtClean="0"/>
              <a:t>26</a:t>
            </a:fld>
            <a:endParaRPr lang="en-GB" dirty="0"/>
          </a:p>
        </p:txBody>
      </p:sp>
    </p:spTree>
    <p:extLst>
      <p:ext uri="{BB962C8B-B14F-4D97-AF65-F5344CB8AC3E}">
        <p14:creationId xmlns:p14="http://schemas.microsoft.com/office/powerpoint/2010/main" val="2126563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F666DB-0E70-43F5-8869-AC0C6921E19E}" type="slidenum">
              <a:rPr lang="en-GB" smtClean="0"/>
              <a:t>40</a:t>
            </a:fld>
            <a:endParaRPr lang="en-GB" dirty="0"/>
          </a:p>
        </p:txBody>
      </p:sp>
    </p:spTree>
    <p:extLst>
      <p:ext uri="{BB962C8B-B14F-4D97-AF65-F5344CB8AC3E}">
        <p14:creationId xmlns:p14="http://schemas.microsoft.com/office/powerpoint/2010/main" val="303419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F666DB-0E70-43F5-8869-AC0C6921E19E}" type="slidenum">
              <a:rPr lang="en-GB" smtClean="0"/>
              <a:t>41</a:t>
            </a:fld>
            <a:endParaRPr lang="en-GB" dirty="0"/>
          </a:p>
        </p:txBody>
      </p:sp>
    </p:spTree>
    <p:extLst>
      <p:ext uri="{BB962C8B-B14F-4D97-AF65-F5344CB8AC3E}">
        <p14:creationId xmlns:p14="http://schemas.microsoft.com/office/powerpoint/2010/main" val="3144848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52C07-904E-E4F5-44A9-4EFAC7834E1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17C7D38-0764-6019-620C-4DCCFA0E1C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1DA5CA38-EAAB-DC0F-7EA7-F6BC39720124}"/>
              </a:ext>
            </a:extLst>
          </p:cNvPr>
          <p:cNvSpPr>
            <a:spLocks noGrp="1"/>
          </p:cNvSpPr>
          <p:nvPr>
            <p:ph type="dt" sz="half" idx="10"/>
          </p:nvPr>
        </p:nvSpPr>
        <p:spPr/>
        <p:txBody>
          <a:bodyPr/>
          <a:lstStyle/>
          <a:p>
            <a:fld id="{412C9EC1-AAA1-484D-B5B0-59CDE652ECE0}" type="datetimeFigureOut">
              <a:rPr lang="en-GB" smtClean="0"/>
              <a:t>22/09/2026</a:t>
            </a:fld>
            <a:endParaRPr lang="en-GB" dirty="0"/>
          </a:p>
        </p:txBody>
      </p:sp>
      <p:sp>
        <p:nvSpPr>
          <p:cNvPr id="5" name="Footer Placeholder 4">
            <a:extLst>
              <a:ext uri="{FF2B5EF4-FFF2-40B4-BE49-F238E27FC236}">
                <a16:creationId xmlns:a16="http://schemas.microsoft.com/office/drawing/2014/main" id="{A0D62E2C-3B8E-8416-0F15-3BDE89E2717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7F52B06-B6AB-CB27-B742-E06FFD25626F}"/>
              </a:ext>
            </a:extLst>
          </p:cNvPr>
          <p:cNvSpPr>
            <a:spLocks noGrp="1"/>
          </p:cNvSpPr>
          <p:nvPr>
            <p:ph type="sldNum" sz="quarter" idx="12"/>
          </p:nvPr>
        </p:nvSpPr>
        <p:spPr/>
        <p:txBody>
          <a:bodyPr/>
          <a:lstStyle/>
          <a:p>
            <a:fld id="{C8FF2003-715F-4A0A-9D55-61983FA34B83}" type="slidenum">
              <a:rPr lang="en-GB" smtClean="0"/>
              <a:t>‹#›</a:t>
            </a:fld>
            <a:endParaRPr lang="en-GB" dirty="0"/>
          </a:p>
        </p:txBody>
      </p:sp>
    </p:spTree>
    <p:extLst>
      <p:ext uri="{BB962C8B-B14F-4D97-AF65-F5344CB8AC3E}">
        <p14:creationId xmlns:p14="http://schemas.microsoft.com/office/powerpoint/2010/main" val="4115576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BBA42-B983-B93D-7196-A4988A4E75D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E9A05D8-47FF-F07B-0122-05F834B6120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D461C85-B2A3-18A8-8CDC-AF58B0D5E837}"/>
              </a:ext>
            </a:extLst>
          </p:cNvPr>
          <p:cNvSpPr>
            <a:spLocks noGrp="1"/>
          </p:cNvSpPr>
          <p:nvPr>
            <p:ph type="dt" sz="half" idx="10"/>
          </p:nvPr>
        </p:nvSpPr>
        <p:spPr/>
        <p:txBody>
          <a:bodyPr/>
          <a:lstStyle/>
          <a:p>
            <a:fld id="{412C9EC1-AAA1-484D-B5B0-59CDE652ECE0}" type="datetimeFigureOut">
              <a:rPr lang="en-GB" smtClean="0"/>
              <a:t>22/09/2026</a:t>
            </a:fld>
            <a:endParaRPr lang="en-GB" dirty="0"/>
          </a:p>
        </p:txBody>
      </p:sp>
      <p:sp>
        <p:nvSpPr>
          <p:cNvPr id="5" name="Footer Placeholder 4">
            <a:extLst>
              <a:ext uri="{FF2B5EF4-FFF2-40B4-BE49-F238E27FC236}">
                <a16:creationId xmlns:a16="http://schemas.microsoft.com/office/drawing/2014/main" id="{1416B85E-DF86-1529-E074-A4391497DFC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C0BE375-C103-5263-AAF5-0E53CAC73567}"/>
              </a:ext>
            </a:extLst>
          </p:cNvPr>
          <p:cNvSpPr>
            <a:spLocks noGrp="1"/>
          </p:cNvSpPr>
          <p:nvPr>
            <p:ph type="sldNum" sz="quarter" idx="12"/>
          </p:nvPr>
        </p:nvSpPr>
        <p:spPr/>
        <p:txBody>
          <a:bodyPr/>
          <a:lstStyle/>
          <a:p>
            <a:fld id="{C8FF2003-715F-4A0A-9D55-61983FA34B83}" type="slidenum">
              <a:rPr lang="en-GB" smtClean="0"/>
              <a:t>‹#›</a:t>
            </a:fld>
            <a:endParaRPr lang="en-GB" dirty="0"/>
          </a:p>
        </p:txBody>
      </p:sp>
    </p:spTree>
    <p:extLst>
      <p:ext uri="{BB962C8B-B14F-4D97-AF65-F5344CB8AC3E}">
        <p14:creationId xmlns:p14="http://schemas.microsoft.com/office/powerpoint/2010/main" val="890063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3D6D1-59F1-3840-96D2-7AF6A474F9A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BE61F26B-50DA-8F59-5D8D-EBED741DBA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AF7DE09-E77A-899A-95C4-7FC0A62AF673}"/>
              </a:ext>
            </a:extLst>
          </p:cNvPr>
          <p:cNvSpPr>
            <a:spLocks noGrp="1"/>
          </p:cNvSpPr>
          <p:nvPr>
            <p:ph type="dt" sz="half" idx="10"/>
          </p:nvPr>
        </p:nvSpPr>
        <p:spPr/>
        <p:txBody>
          <a:bodyPr/>
          <a:lstStyle/>
          <a:p>
            <a:fld id="{412C9EC1-AAA1-484D-B5B0-59CDE652ECE0}" type="datetimeFigureOut">
              <a:rPr lang="en-GB" smtClean="0"/>
              <a:t>22/09/2026</a:t>
            </a:fld>
            <a:endParaRPr lang="en-GB" dirty="0"/>
          </a:p>
        </p:txBody>
      </p:sp>
      <p:sp>
        <p:nvSpPr>
          <p:cNvPr id="5" name="Footer Placeholder 4">
            <a:extLst>
              <a:ext uri="{FF2B5EF4-FFF2-40B4-BE49-F238E27FC236}">
                <a16:creationId xmlns:a16="http://schemas.microsoft.com/office/drawing/2014/main" id="{2F170CD9-3D71-0DAA-B0C8-E8A7AEA094C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30B9AC5-72E5-11A8-8A71-4CAFB538BA60}"/>
              </a:ext>
            </a:extLst>
          </p:cNvPr>
          <p:cNvSpPr>
            <a:spLocks noGrp="1"/>
          </p:cNvSpPr>
          <p:nvPr>
            <p:ph type="sldNum" sz="quarter" idx="12"/>
          </p:nvPr>
        </p:nvSpPr>
        <p:spPr/>
        <p:txBody>
          <a:bodyPr/>
          <a:lstStyle/>
          <a:p>
            <a:fld id="{C8FF2003-715F-4A0A-9D55-61983FA34B83}" type="slidenum">
              <a:rPr lang="en-GB" smtClean="0"/>
              <a:t>‹#›</a:t>
            </a:fld>
            <a:endParaRPr lang="en-GB" dirty="0"/>
          </a:p>
        </p:txBody>
      </p:sp>
    </p:spTree>
    <p:extLst>
      <p:ext uri="{BB962C8B-B14F-4D97-AF65-F5344CB8AC3E}">
        <p14:creationId xmlns:p14="http://schemas.microsoft.com/office/powerpoint/2010/main" val="606628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9F4E-DD44-F846-BBAC-1CACC828EC4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84BAC92-7346-95C6-02E2-7EA5F456183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C3A87BB-9C84-9205-F6FE-F224DCB4B01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3F6D51C-A10E-DE57-0154-87739FF9CF5D}"/>
              </a:ext>
            </a:extLst>
          </p:cNvPr>
          <p:cNvSpPr>
            <a:spLocks noGrp="1"/>
          </p:cNvSpPr>
          <p:nvPr>
            <p:ph type="dt" sz="half" idx="10"/>
          </p:nvPr>
        </p:nvSpPr>
        <p:spPr/>
        <p:txBody>
          <a:bodyPr/>
          <a:lstStyle/>
          <a:p>
            <a:fld id="{412C9EC1-AAA1-484D-B5B0-59CDE652ECE0}" type="datetimeFigureOut">
              <a:rPr lang="en-GB" smtClean="0"/>
              <a:t>22/09/2026</a:t>
            </a:fld>
            <a:endParaRPr lang="en-GB" dirty="0"/>
          </a:p>
        </p:txBody>
      </p:sp>
      <p:sp>
        <p:nvSpPr>
          <p:cNvPr id="6" name="Footer Placeholder 5">
            <a:extLst>
              <a:ext uri="{FF2B5EF4-FFF2-40B4-BE49-F238E27FC236}">
                <a16:creationId xmlns:a16="http://schemas.microsoft.com/office/drawing/2014/main" id="{59CB8BEC-DFD1-8E46-C59E-6F9E890219D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0CD2C24-3522-9D56-E080-5D004BF3C13B}"/>
              </a:ext>
            </a:extLst>
          </p:cNvPr>
          <p:cNvSpPr>
            <a:spLocks noGrp="1"/>
          </p:cNvSpPr>
          <p:nvPr>
            <p:ph type="sldNum" sz="quarter" idx="12"/>
          </p:nvPr>
        </p:nvSpPr>
        <p:spPr/>
        <p:txBody>
          <a:bodyPr/>
          <a:lstStyle/>
          <a:p>
            <a:fld id="{C8FF2003-715F-4A0A-9D55-61983FA34B83}" type="slidenum">
              <a:rPr lang="en-GB" smtClean="0"/>
              <a:t>‹#›</a:t>
            </a:fld>
            <a:endParaRPr lang="en-GB" dirty="0"/>
          </a:p>
        </p:txBody>
      </p:sp>
    </p:spTree>
    <p:extLst>
      <p:ext uri="{BB962C8B-B14F-4D97-AF65-F5344CB8AC3E}">
        <p14:creationId xmlns:p14="http://schemas.microsoft.com/office/powerpoint/2010/main" val="2146216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EEBE-AA5A-B513-4F6F-AE106E76D43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FE638C9F-CF43-1D4D-48D6-73026FBEFE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F68B25B-7DE5-E813-E699-E1FF5BDB006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A079E657-BFFF-913B-3D00-B0EF51E0AB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109BDA0-E241-D2F4-A47B-B1C51E0FC95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E53EE8B-8E7D-381E-91E0-634E0CDA2C95}"/>
              </a:ext>
            </a:extLst>
          </p:cNvPr>
          <p:cNvSpPr>
            <a:spLocks noGrp="1"/>
          </p:cNvSpPr>
          <p:nvPr>
            <p:ph type="dt" sz="half" idx="10"/>
          </p:nvPr>
        </p:nvSpPr>
        <p:spPr/>
        <p:txBody>
          <a:bodyPr/>
          <a:lstStyle/>
          <a:p>
            <a:fld id="{412C9EC1-AAA1-484D-B5B0-59CDE652ECE0}" type="datetimeFigureOut">
              <a:rPr lang="en-GB" smtClean="0"/>
              <a:t>22/09/2026</a:t>
            </a:fld>
            <a:endParaRPr lang="en-GB" dirty="0"/>
          </a:p>
        </p:txBody>
      </p:sp>
      <p:sp>
        <p:nvSpPr>
          <p:cNvPr id="8" name="Footer Placeholder 7">
            <a:extLst>
              <a:ext uri="{FF2B5EF4-FFF2-40B4-BE49-F238E27FC236}">
                <a16:creationId xmlns:a16="http://schemas.microsoft.com/office/drawing/2014/main" id="{0BDB28B0-BBF8-068F-9FF1-0D7F3D137732}"/>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35009914-C681-116A-9BD2-3B81D0A13561}"/>
              </a:ext>
            </a:extLst>
          </p:cNvPr>
          <p:cNvSpPr>
            <a:spLocks noGrp="1"/>
          </p:cNvSpPr>
          <p:nvPr>
            <p:ph type="sldNum" sz="quarter" idx="12"/>
          </p:nvPr>
        </p:nvSpPr>
        <p:spPr/>
        <p:txBody>
          <a:bodyPr/>
          <a:lstStyle/>
          <a:p>
            <a:fld id="{C8FF2003-715F-4A0A-9D55-61983FA34B83}" type="slidenum">
              <a:rPr lang="en-GB" smtClean="0"/>
              <a:t>‹#›</a:t>
            </a:fld>
            <a:endParaRPr lang="en-GB" dirty="0"/>
          </a:p>
        </p:txBody>
      </p:sp>
    </p:spTree>
    <p:extLst>
      <p:ext uri="{BB962C8B-B14F-4D97-AF65-F5344CB8AC3E}">
        <p14:creationId xmlns:p14="http://schemas.microsoft.com/office/powerpoint/2010/main" val="3609874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B8A63-9F79-828C-2949-C8D34B9078E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84426EA-EDCA-1EF3-B1F0-49A3526ECCF6}"/>
              </a:ext>
            </a:extLst>
          </p:cNvPr>
          <p:cNvSpPr>
            <a:spLocks noGrp="1"/>
          </p:cNvSpPr>
          <p:nvPr>
            <p:ph type="dt" sz="half" idx="10"/>
          </p:nvPr>
        </p:nvSpPr>
        <p:spPr/>
        <p:txBody>
          <a:bodyPr/>
          <a:lstStyle/>
          <a:p>
            <a:fld id="{412C9EC1-AAA1-484D-B5B0-59CDE652ECE0}" type="datetimeFigureOut">
              <a:rPr lang="en-GB" smtClean="0"/>
              <a:t>22/09/2026</a:t>
            </a:fld>
            <a:endParaRPr lang="en-GB" dirty="0"/>
          </a:p>
        </p:txBody>
      </p:sp>
      <p:sp>
        <p:nvSpPr>
          <p:cNvPr id="4" name="Footer Placeholder 3">
            <a:extLst>
              <a:ext uri="{FF2B5EF4-FFF2-40B4-BE49-F238E27FC236}">
                <a16:creationId xmlns:a16="http://schemas.microsoft.com/office/drawing/2014/main" id="{A38056AF-A716-2132-4A19-FC86A7FFF3C2}"/>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0F3F42B1-4C21-C2CC-C60E-764BB7C9393D}"/>
              </a:ext>
            </a:extLst>
          </p:cNvPr>
          <p:cNvSpPr>
            <a:spLocks noGrp="1"/>
          </p:cNvSpPr>
          <p:nvPr>
            <p:ph type="sldNum" sz="quarter" idx="12"/>
          </p:nvPr>
        </p:nvSpPr>
        <p:spPr/>
        <p:txBody>
          <a:bodyPr/>
          <a:lstStyle/>
          <a:p>
            <a:fld id="{C8FF2003-715F-4A0A-9D55-61983FA34B83}" type="slidenum">
              <a:rPr lang="en-GB" smtClean="0"/>
              <a:t>‹#›</a:t>
            </a:fld>
            <a:endParaRPr lang="en-GB" dirty="0"/>
          </a:p>
        </p:txBody>
      </p:sp>
    </p:spTree>
    <p:extLst>
      <p:ext uri="{BB962C8B-B14F-4D97-AF65-F5344CB8AC3E}">
        <p14:creationId xmlns:p14="http://schemas.microsoft.com/office/powerpoint/2010/main" val="435374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E7E927-D826-1FC8-FD34-DA1F6D5FBB0E}"/>
              </a:ext>
            </a:extLst>
          </p:cNvPr>
          <p:cNvSpPr>
            <a:spLocks noGrp="1"/>
          </p:cNvSpPr>
          <p:nvPr>
            <p:ph type="dt" sz="half" idx="10"/>
          </p:nvPr>
        </p:nvSpPr>
        <p:spPr/>
        <p:txBody>
          <a:bodyPr/>
          <a:lstStyle/>
          <a:p>
            <a:fld id="{412C9EC1-AAA1-484D-B5B0-59CDE652ECE0}" type="datetimeFigureOut">
              <a:rPr lang="en-GB" smtClean="0"/>
              <a:t>22/09/2026</a:t>
            </a:fld>
            <a:endParaRPr lang="en-GB" dirty="0"/>
          </a:p>
        </p:txBody>
      </p:sp>
      <p:sp>
        <p:nvSpPr>
          <p:cNvPr id="3" name="Footer Placeholder 2">
            <a:extLst>
              <a:ext uri="{FF2B5EF4-FFF2-40B4-BE49-F238E27FC236}">
                <a16:creationId xmlns:a16="http://schemas.microsoft.com/office/drawing/2014/main" id="{67F13EE1-A19C-E956-7A65-2956B58F8263}"/>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1B8FA4C7-41C3-758F-8B0C-340BB6558D6E}"/>
              </a:ext>
            </a:extLst>
          </p:cNvPr>
          <p:cNvSpPr>
            <a:spLocks noGrp="1"/>
          </p:cNvSpPr>
          <p:nvPr>
            <p:ph type="sldNum" sz="quarter" idx="12"/>
          </p:nvPr>
        </p:nvSpPr>
        <p:spPr/>
        <p:txBody>
          <a:bodyPr/>
          <a:lstStyle/>
          <a:p>
            <a:fld id="{C8FF2003-715F-4A0A-9D55-61983FA34B83}" type="slidenum">
              <a:rPr lang="en-GB" smtClean="0"/>
              <a:t>‹#›</a:t>
            </a:fld>
            <a:endParaRPr lang="en-GB" dirty="0"/>
          </a:p>
        </p:txBody>
      </p:sp>
    </p:spTree>
    <p:extLst>
      <p:ext uri="{BB962C8B-B14F-4D97-AF65-F5344CB8AC3E}">
        <p14:creationId xmlns:p14="http://schemas.microsoft.com/office/powerpoint/2010/main" val="209143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64BD-5A2B-94BE-E752-A72C4F07464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78B948BD-F638-A3B7-254A-096D93C1E5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853801C-41FB-6D7E-F897-C73BDCD8B6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AC33E81-E254-2259-1FD9-1ED713F631DF}"/>
              </a:ext>
            </a:extLst>
          </p:cNvPr>
          <p:cNvSpPr>
            <a:spLocks noGrp="1"/>
          </p:cNvSpPr>
          <p:nvPr>
            <p:ph type="dt" sz="half" idx="10"/>
          </p:nvPr>
        </p:nvSpPr>
        <p:spPr/>
        <p:txBody>
          <a:bodyPr/>
          <a:lstStyle/>
          <a:p>
            <a:fld id="{412C9EC1-AAA1-484D-B5B0-59CDE652ECE0}" type="datetimeFigureOut">
              <a:rPr lang="en-GB" smtClean="0"/>
              <a:t>22/09/2026</a:t>
            </a:fld>
            <a:endParaRPr lang="en-GB" dirty="0"/>
          </a:p>
        </p:txBody>
      </p:sp>
      <p:sp>
        <p:nvSpPr>
          <p:cNvPr id="6" name="Footer Placeholder 5">
            <a:extLst>
              <a:ext uri="{FF2B5EF4-FFF2-40B4-BE49-F238E27FC236}">
                <a16:creationId xmlns:a16="http://schemas.microsoft.com/office/drawing/2014/main" id="{FB83EB38-32FC-0E9C-3191-EB9C4BBAB81D}"/>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B66BE61-EF5F-93C7-F9D0-5E269D7746C1}"/>
              </a:ext>
            </a:extLst>
          </p:cNvPr>
          <p:cNvSpPr>
            <a:spLocks noGrp="1"/>
          </p:cNvSpPr>
          <p:nvPr>
            <p:ph type="sldNum" sz="quarter" idx="12"/>
          </p:nvPr>
        </p:nvSpPr>
        <p:spPr/>
        <p:txBody>
          <a:bodyPr/>
          <a:lstStyle/>
          <a:p>
            <a:fld id="{C8FF2003-715F-4A0A-9D55-61983FA34B83}" type="slidenum">
              <a:rPr lang="en-GB" smtClean="0"/>
              <a:t>‹#›</a:t>
            </a:fld>
            <a:endParaRPr lang="en-GB" dirty="0"/>
          </a:p>
        </p:txBody>
      </p:sp>
    </p:spTree>
    <p:extLst>
      <p:ext uri="{BB962C8B-B14F-4D97-AF65-F5344CB8AC3E}">
        <p14:creationId xmlns:p14="http://schemas.microsoft.com/office/powerpoint/2010/main" val="4085038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59C4-73CD-D8CE-A3D7-8D4F8F01418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E1092759-1C2D-DC35-015D-B3088B2FE2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5FAEC8F6-B722-5508-DDFA-8B661D573F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23BC6C3-AD56-5837-C624-E41D7E2116D0}"/>
              </a:ext>
            </a:extLst>
          </p:cNvPr>
          <p:cNvSpPr>
            <a:spLocks noGrp="1"/>
          </p:cNvSpPr>
          <p:nvPr>
            <p:ph type="dt" sz="half" idx="10"/>
          </p:nvPr>
        </p:nvSpPr>
        <p:spPr/>
        <p:txBody>
          <a:bodyPr/>
          <a:lstStyle/>
          <a:p>
            <a:fld id="{412C9EC1-AAA1-484D-B5B0-59CDE652ECE0}" type="datetimeFigureOut">
              <a:rPr lang="en-GB" smtClean="0"/>
              <a:t>22/09/2026</a:t>
            </a:fld>
            <a:endParaRPr lang="en-GB" dirty="0"/>
          </a:p>
        </p:txBody>
      </p:sp>
      <p:sp>
        <p:nvSpPr>
          <p:cNvPr id="6" name="Footer Placeholder 5">
            <a:extLst>
              <a:ext uri="{FF2B5EF4-FFF2-40B4-BE49-F238E27FC236}">
                <a16:creationId xmlns:a16="http://schemas.microsoft.com/office/drawing/2014/main" id="{25172FD6-1278-D7F3-B0CA-D9CE723B198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7876AC3-8A98-B9EB-1864-6245243DC1C3}"/>
              </a:ext>
            </a:extLst>
          </p:cNvPr>
          <p:cNvSpPr>
            <a:spLocks noGrp="1"/>
          </p:cNvSpPr>
          <p:nvPr>
            <p:ph type="sldNum" sz="quarter" idx="12"/>
          </p:nvPr>
        </p:nvSpPr>
        <p:spPr/>
        <p:txBody>
          <a:bodyPr/>
          <a:lstStyle/>
          <a:p>
            <a:fld id="{C8FF2003-715F-4A0A-9D55-61983FA34B83}" type="slidenum">
              <a:rPr lang="en-GB" smtClean="0"/>
              <a:t>‹#›</a:t>
            </a:fld>
            <a:endParaRPr lang="en-GB" dirty="0"/>
          </a:p>
        </p:txBody>
      </p:sp>
    </p:spTree>
    <p:extLst>
      <p:ext uri="{BB962C8B-B14F-4D97-AF65-F5344CB8AC3E}">
        <p14:creationId xmlns:p14="http://schemas.microsoft.com/office/powerpoint/2010/main" val="4142625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4C46-5CFA-585B-F652-27959B070E21}"/>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329242D-792F-A990-FE68-939C8848B52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E8DF7B-2CA4-ADF3-822E-95D92298F491}"/>
              </a:ext>
            </a:extLst>
          </p:cNvPr>
          <p:cNvSpPr>
            <a:spLocks noGrp="1"/>
          </p:cNvSpPr>
          <p:nvPr>
            <p:ph type="dt" sz="half" idx="10"/>
          </p:nvPr>
        </p:nvSpPr>
        <p:spPr/>
        <p:txBody>
          <a:bodyPr/>
          <a:lstStyle/>
          <a:p>
            <a:fld id="{412C9EC1-AAA1-484D-B5B0-59CDE652ECE0}" type="datetimeFigureOut">
              <a:rPr lang="en-GB" smtClean="0"/>
              <a:t>22/09/2026</a:t>
            </a:fld>
            <a:endParaRPr lang="en-GB" dirty="0"/>
          </a:p>
        </p:txBody>
      </p:sp>
      <p:sp>
        <p:nvSpPr>
          <p:cNvPr id="5" name="Footer Placeholder 4">
            <a:extLst>
              <a:ext uri="{FF2B5EF4-FFF2-40B4-BE49-F238E27FC236}">
                <a16:creationId xmlns:a16="http://schemas.microsoft.com/office/drawing/2014/main" id="{7A3BACA9-CD3B-78E0-2BCA-E4701213F95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EAA346B-16A3-97D4-5C63-B4FB9E31D025}"/>
              </a:ext>
            </a:extLst>
          </p:cNvPr>
          <p:cNvSpPr>
            <a:spLocks noGrp="1"/>
          </p:cNvSpPr>
          <p:nvPr>
            <p:ph type="sldNum" sz="quarter" idx="12"/>
          </p:nvPr>
        </p:nvSpPr>
        <p:spPr/>
        <p:txBody>
          <a:bodyPr/>
          <a:lstStyle/>
          <a:p>
            <a:fld id="{C8FF2003-715F-4A0A-9D55-61983FA34B83}" type="slidenum">
              <a:rPr lang="en-GB" smtClean="0"/>
              <a:t>‹#›</a:t>
            </a:fld>
            <a:endParaRPr lang="en-GB" dirty="0"/>
          </a:p>
        </p:txBody>
      </p:sp>
    </p:spTree>
    <p:extLst>
      <p:ext uri="{BB962C8B-B14F-4D97-AF65-F5344CB8AC3E}">
        <p14:creationId xmlns:p14="http://schemas.microsoft.com/office/powerpoint/2010/main" val="4041246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1D281E-1AB2-D5F7-BD40-61B26E4F5C9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DA57939-06AC-87D3-AC16-F43F55888EA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6178CFF-F35C-A732-00DB-BFD6496077AE}"/>
              </a:ext>
            </a:extLst>
          </p:cNvPr>
          <p:cNvSpPr>
            <a:spLocks noGrp="1"/>
          </p:cNvSpPr>
          <p:nvPr>
            <p:ph type="dt" sz="half" idx="10"/>
          </p:nvPr>
        </p:nvSpPr>
        <p:spPr/>
        <p:txBody>
          <a:bodyPr/>
          <a:lstStyle/>
          <a:p>
            <a:fld id="{412C9EC1-AAA1-484D-B5B0-59CDE652ECE0}" type="datetimeFigureOut">
              <a:rPr lang="en-GB" smtClean="0"/>
              <a:t>22/09/2026</a:t>
            </a:fld>
            <a:endParaRPr lang="en-GB" dirty="0"/>
          </a:p>
        </p:txBody>
      </p:sp>
      <p:sp>
        <p:nvSpPr>
          <p:cNvPr id="5" name="Footer Placeholder 4">
            <a:extLst>
              <a:ext uri="{FF2B5EF4-FFF2-40B4-BE49-F238E27FC236}">
                <a16:creationId xmlns:a16="http://schemas.microsoft.com/office/drawing/2014/main" id="{FE1865A8-175C-B54B-B3A4-6ADD644E0A6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4838644-D1DA-EBF6-06A4-FD5F7B3498A7}"/>
              </a:ext>
            </a:extLst>
          </p:cNvPr>
          <p:cNvSpPr>
            <a:spLocks noGrp="1"/>
          </p:cNvSpPr>
          <p:nvPr>
            <p:ph type="sldNum" sz="quarter" idx="12"/>
          </p:nvPr>
        </p:nvSpPr>
        <p:spPr/>
        <p:txBody>
          <a:bodyPr/>
          <a:lstStyle/>
          <a:p>
            <a:fld id="{C8FF2003-715F-4A0A-9D55-61983FA34B83}" type="slidenum">
              <a:rPr lang="en-GB" smtClean="0"/>
              <a:t>‹#›</a:t>
            </a:fld>
            <a:endParaRPr lang="en-GB" dirty="0"/>
          </a:p>
        </p:txBody>
      </p:sp>
    </p:spTree>
    <p:extLst>
      <p:ext uri="{BB962C8B-B14F-4D97-AF65-F5344CB8AC3E}">
        <p14:creationId xmlns:p14="http://schemas.microsoft.com/office/powerpoint/2010/main" val="563118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9ADE99-F6A5-8813-A894-54E498B792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872042B-0072-053F-3EA5-0C05EA3007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179B3F0-469C-3D8F-67F0-406EAA4FFC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12C9EC1-AAA1-484D-B5B0-59CDE652ECE0}" type="datetimeFigureOut">
              <a:rPr lang="en-GB" smtClean="0"/>
              <a:t>22/09/2026</a:t>
            </a:fld>
            <a:endParaRPr lang="en-GB" dirty="0"/>
          </a:p>
        </p:txBody>
      </p:sp>
      <p:sp>
        <p:nvSpPr>
          <p:cNvPr id="5" name="Footer Placeholder 4">
            <a:extLst>
              <a:ext uri="{FF2B5EF4-FFF2-40B4-BE49-F238E27FC236}">
                <a16:creationId xmlns:a16="http://schemas.microsoft.com/office/drawing/2014/main" id="{08F4BEB9-1EEB-E4C7-EB12-34B68AF72D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8BBAF709-1B55-8E60-47CE-F7F5E2414F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8FF2003-715F-4A0A-9D55-61983FA34B83}" type="slidenum">
              <a:rPr lang="en-GB" smtClean="0"/>
              <a:t>‹#›</a:t>
            </a:fld>
            <a:endParaRPr lang="en-GB" dirty="0"/>
          </a:p>
        </p:txBody>
      </p:sp>
    </p:spTree>
    <p:extLst>
      <p:ext uri="{BB962C8B-B14F-4D97-AF65-F5344CB8AC3E}">
        <p14:creationId xmlns:p14="http://schemas.microsoft.com/office/powerpoint/2010/main" val="298555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Kids Math Background Images – Browse 86,673 Stock Photos, Vectors, and  Video | Adobe Stock">
            <a:extLst>
              <a:ext uri="{FF2B5EF4-FFF2-40B4-BE49-F238E27FC236}">
                <a16:creationId xmlns:a16="http://schemas.microsoft.com/office/drawing/2014/main" id="{277285D6-6A4C-7219-706D-2170FD002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5730"/>
          <a:stretch>
            <a:fillRect/>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A8F42D2-42F0-5B2A-D44C-9117701F8B76}"/>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5200" b="1" dirty="0">
                <a:solidFill>
                  <a:srgbClr val="FFFFFF"/>
                </a:solidFill>
                <a:latin typeface="SassoonPrimary" panose="020B0500000000000000" pitchFamily="34" charset="0"/>
              </a:rPr>
              <a:t>Numeracy Parent Workshops</a:t>
            </a:r>
            <a:br>
              <a:rPr lang="en-GB" sz="5200" b="1" dirty="0">
                <a:solidFill>
                  <a:srgbClr val="FFFFFF"/>
                </a:solidFill>
                <a:latin typeface="SassoonPrimary" panose="020B0500000000000000" pitchFamily="34" charset="0"/>
              </a:rPr>
            </a:br>
            <a:r>
              <a:rPr lang="en-GB" sz="4000" b="1" dirty="0">
                <a:solidFill>
                  <a:srgbClr val="FFFFFF"/>
                </a:solidFill>
                <a:latin typeface="SassoonPrimary" panose="020B0500000000000000" pitchFamily="34" charset="0"/>
              </a:rPr>
              <a:t>Blackness Primary School </a:t>
            </a:r>
            <a:endParaRPr lang="en-GB" sz="5200" b="1" dirty="0">
              <a:solidFill>
                <a:srgbClr val="FFFFFF"/>
              </a:solidFill>
              <a:latin typeface="SassoonPrimary" panose="020B0500000000000000" pitchFamily="34" charset="0"/>
            </a:endParaRPr>
          </a:p>
        </p:txBody>
      </p:sp>
      <p:sp>
        <p:nvSpPr>
          <p:cNvPr id="3" name="Subtitle 2">
            <a:extLst>
              <a:ext uri="{FF2B5EF4-FFF2-40B4-BE49-F238E27FC236}">
                <a16:creationId xmlns:a16="http://schemas.microsoft.com/office/drawing/2014/main" id="{284E45E4-8CAA-494A-870D-FB70799B194C}"/>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GB" dirty="0">
                <a:solidFill>
                  <a:srgbClr val="FFFFFF"/>
                </a:solidFill>
                <a:latin typeface="SassoonPrimary" panose="020B0500000000000000" pitchFamily="34" charset="0"/>
              </a:rPr>
              <a:t>11</a:t>
            </a:r>
            <a:r>
              <a:rPr lang="en-GB" baseline="30000" dirty="0">
                <a:solidFill>
                  <a:srgbClr val="FFFFFF"/>
                </a:solidFill>
                <a:latin typeface="SassoonPrimary" panose="020B0500000000000000" pitchFamily="34" charset="0"/>
              </a:rPr>
              <a:t>th</a:t>
            </a:r>
            <a:r>
              <a:rPr lang="en-GB" dirty="0">
                <a:solidFill>
                  <a:srgbClr val="FFFFFF"/>
                </a:solidFill>
                <a:latin typeface="SassoonPrimary" panose="020B0500000000000000" pitchFamily="34" charset="0"/>
              </a:rPr>
              <a:t> May, 2026</a:t>
            </a:r>
          </a:p>
          <a:p>
            <a:r>
              <a:rPr lang="en-GB" dirty="0">
                <a:solidFill>
                  <a:srgbClr val="FFFFFF"/>
                </a:solidFill>
                <a:latin typeface="SassoonPrimary" panose="020B0500000000000000" pitchFamily="34" charset="0"/>
              </a:rPr>
              <a:t>14</a:t>
            </a:r>
            <a:r>
              <a:rPr lang="en-GB" baseline="30000" dirty="0">
                <a:solidFill>
                  <a:srgbClr val="FFFFFF"/>
                </a:solidFill>
                <a:latin typeface="SassoonPrimary" panose="020B0500000000000000" pitchFamily="34" charset="0"/>
              </a:rPr>
              <a:t>th</a:t>
            </a:r>
            <a:r>
              <a:rPr lang="en-GB" dirty="0">
                <a:solidFill>
                  <a:srgbClr val="FFFFFF"/>
                </a:solidFill>
                <a:latin typeface="SassoonPrimary" panose="020B0500000000000000" pitchFamily="34" charset="0"/>
              </a:rPr>
              <a:t> May, 2026</a:t>
            </a:r>
          </a:p>
        </p:txBody>
      </p:sp>
      <p:sp>
        <p:nvSpPr>
          <p:cNvPr id="4" name="TextBox 3">
            <a:extLst>
              <a:ext uri="{FF2B5EF4-FFF2-40B4-BE49-F238E27FC236}">
                <a16:creationId xmlns:a16="http://schemas.microsoft.com/office/drawing/2014/main" id="{E1001AB4-67F3-A125-4018-94A0EFFA201F}"/>
              </a:ext>
            </a:extLst>
          </p:cNvPr>
          <p:cNvSpPr txBox="1"/>
          <p:nvPr/>
        </p:nvSpPr>
        <p:spPr>
          <a:xfrm>
            <a:off x="9359124" y="5343976"/>
            <a:ext cx="2829827" cy="646331"/>
          </a:xfrm>
          <a:prstGeom prst="rect">
            <a:avLst/>
          </a:prstGeom>
          <a:noFill/>
        </p:spPr>
        <p:txBody>
          <a:bodyPr wrap="square" rtlCol="0">
            <a:spAutoFit/>
          </a:bodyPr>
          <a:lstStyle/>
          <a:p>
            <a:r>
              <a:rPr lang="en-GB" b="1" dirty="0">
                <a:latin typeface="SassoonPrimary" panose="020B0500000000000000" pitchFamily="34" charset="0"/>
              </a:rPr>
              <a:t>Amy Finlay</a:t>
            </a:r>
          </a:p>
          <a:p>
            <a:r>
              <a:rPr lang="en-GB" b="1" dirty="0">
                <a:latin typeface="SassoonPrimary" panose="020B0500000000000000" pitchFamily="34" charset="0"/>
              </a:rPr>
              <a:t>Alastair Tarbett</a:t>
            </a:r>
          </a:p>
        </p:txBody>
      </p:sp>
    </p:spTree>
    <p:extLst>
      <p:ext uri="{BB962C8B-B14F-4D97-AF65-F5344CB8AC3E}">
        <p14:creationId xmlns:p14="http://schemas.microsoft.com/office/powerpoint/2010/main" val="189003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D93394DA-E684-47C2-9020-13225823F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F52962A-497D-03B9-BC17-105F266F5982}"/>
              </a:ext>
            </a:extLst>
          </p:cNvPr>
          <p:cNvSpPr>
            <a:spLocks noGrp="1"/>
          </p:cNvSpPr>
          <p:nvPr>
            <p:ph type="title"/>
          </p:nvPr>
        </p:nvSpPr>
        <p:spPr>
          <a:xfrm>
            <a:off x="838200" y="365125"/>
            <a:ext cx="10515600" cy="1306443"/>
          </a:xfrm>
        </p:spPr>
        <p:txBody>
          <a:bodyPr>
            <a:normAutofit/>
          </a:bodyPr>
          <a:lstStyle/>
          <a:p>
            <a:r>
              <a:rPr lang="en-GB" sz="4000" b="1" dirty="0">
                <a:latin typeface="SassoonPrimary" panose="020B0500000000000000" pitchFamily="34" charset="0"/>
              </a:rPr>
              <a:t>Purpose of the session</a:t>
            </a:r>
          </a:p>
        </p:txBody>
      </p:sp>
      <p:pic>
        <p:nvPicPr>
          <p:cNvPr id="9218" name="Picture 2" descr="Math Operations Stock Illustrations ...">
            <a:extLst>
              <a:ext uri="{FF2B5EF4-FFF2-40B4-BE49-F238E27FC236}">
                <a16:creationId xmlns:a16="http://schemas.microsoft.com/office/drawing/2014/main" id="{63146FC6-50A1-869F-9F3B-BDD2A8F9E7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32" r="1901" b="1"/>
          <a:stretch>
            <a:fillRect/>
          </a:stretch>
        </p:blipFill>
        <p:spPr bwMode="auto">
          <a:xfrm>
            <a:off x="7989293" y="1904282"/>
            <a:ext cx="3423093" cy="422480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2">
            <a:extLst>
              <a:ext uri="{FF2B5EF4-FFF2-40B4-BE49-F238E27FC236}">
                <a16:creationId xmlns:a16="http://schemas.microsoft.com/office/drawing/2014/main" id="{BEE31E76-DC86-BEAF-4BE0-574A516E55F3}"/>
              </a:ext>
            </a:extLst>
          </p:cNvPr>
          <p:cNvGraphicFramePr>
            <a:graphicFrameLocks noGrp="1"/>
          </p:cNvGraphicFramePr>
          <p:nvPr>
            <p:ph idx="1"/>
            <p:extLst>
              <p:ext uri="{D42A27DB-BD31-4B8C-83A1-F6EECF244321}">
                <p14:modId xmlns:p14="http://schemas.microsoft.com/office/powerpoint/2010/main" val="657504452"/>
              </p:ext>
            </p:extLst>
          </p:nvPr>
        </p:nvGraphicFramePr>
        <p:xfrm>
          <a:off x="838200" y="1825625"/>
          <a:ext cx="6714744" cy="43034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116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0" name="Rectangle 410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0A7F50A-8D8F-9819-C126-E07D7CAC36BD}"/>
              </a:ext>
            </a:extLst>
          </p:cNvPr>
          <p:cNvSpPr>
            <a:spLocks noGrp="1"/>
          </p:cNvSpPr>
          <p:nvPr>
            <p:ph type="title"/>
          </p:nvPr>
        </p:nvSpPr>
        <p:spPr>
          <a:xfrm>
            <a:off x="572493" y="238539"/>
            <a:ext cx="11018520" cy="1434415"/>
          </a:xfrm>
        </p:spPr>
        <p:txBody>
          <a:bodyPr anchor="b">
            <a:normAutofit/>
          </a:bodyPr>
          <a:lstStyle/>
          <a:p>
            <a:r>
              <a:rPr lang="en-GB" sz="5400" b="1" dirty="0">
                <a:ln w="22225">
                  <a:solidFill>
                    <a:srgbClr val="FFFFFF"/>
                  </a:solidFill>
                </a:ln>
                <a:latin typeface="SassoonPrimary" panose="020B0500000000000000" pitchFamily="34" charset="0"/>
              </a:rPr>
              <a:t>Early Level (Nursery- End of P1)</a:t>
            </a:r>
          </a:p>
        </p:txBody>
      </p:sp>
      <p:sp>
        <p:nvSpPr>
          <p:cNvPr id="41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68C6BE7-ED40-6ADD-89F7-F882E0447C18}"/>
              </a:ext>
            </a:extLst>
          </p:cNvPr>
          <p:cNvSpPr>
            <a:spLocks noGrp="1"/>
          </p:cNvSpPr>
          <p:nvPr>
            <p:ph idx="1"/>
          </p:nvPr>
        </p:nvSpPr>
        <p:spPr>
          <a:xfrm>
            <a:off x="572493" y="2071316"/>
            <a:ext cx="6713552" cy="4119172"/>
          </a:xfrm>
        </p:spPr>
        <p:txBody>
          <a:bodyPr anchor="t">
            <a:normAutofit fontScale="92500" lnSpcReduction="10000"/>
          </a:bodyPr>
          <a:lstStyle/>
          <a:p>
            <a:r>
              <a:rPr lang="en-GB" sz="2000" dirty="0">
                <a:latin typeface="SassoonPrimary" panose="020B0500000000000000" pitchFamily="34" charset="0"/>
              </a:rPr>
              <a:t>Exploring numbers and number processes through play- kinaesthetic</a:t>
            </a:r>
          </a:p>
          <a:p>
            <a:r>
              <a:rPr lang="en-GB" sz="2000" dirty="0">
                <a:latin typeface="SassoonPrimary" panose="020B0500000000000000" pitchFamily="34" charset="0"/>
              </a:rPr>
              <a:t>Concrete- Pictorial- Abstract</a:t>
            </a:r>
          </a:p>
          <a:p>
            <a:r>
              <a:rPr lang="en-GB" sz="2000" dirty="0">
                <a:latin typeface="SassoonPrimary" panose="020B0500000000000000" pitchFamily="34" charset="0"/>
              </a:rPr>
              <a:t>Number- Understanding of the number system to 30, Count forwards and backwards to 30, recognise numerals and quantities (subitising), odd and even numbers</a:t>
            </a:r>
          </a:p>
          <a:p>
            <a:r>
              <a:rPr lang="en-GB" sz="2000" dirty="0">
                <a:latin typeface="SassoonPrimary" panose="020B0500000000000000" pitchFamily="34" charset="0"/>
              </a:rPr>
              <a:t>Addition and Subtraction (to 20)-  simple addition and subtraction using concrete materials (cubes/numicon/ loose parts)</a:t>
            </a:r>
          </a:p>
          <a:p>
            <a:r>
              <a:rPr lang="en-GB" sz="2000" dirty="0">
                <a:latin typeface="SassoonPrimary" panose="020B0500000000000000" pitchFamily="34" charset="0"/>
              </a:rPr>
              <a:t>Multiplication( to 20)- skip counting- beginning to skip count in 2s, 5’s and 10s</a:t>
            </a:r>
          </a:p>
          <a:p>
            <a:r>
              <a:rPr lang="en-GB" sz="2000" dirty="0">
                <a:latin typeface="SassoonPrimary" panose="020B0500000000000000" pitchFamily="34" charset="0"/>
              </a:rPr>
              <a:t>Division (to 20)- sharing equally (concrete materials)</a:t>
            </a:r>
          </a:p>
          <a:p>
            <a:pPr marL="0" indent="0">
              <a:buNone/>
            </a:pPr>
            <a:r>
              <a:rPr lang="en-GB" sz="2000" dirty="0"/>
              <a:t> </a:t>
            </a:r>
          </a:p>
          <a:p>
            <a:endParaRPr lang="en-GB" sz="2000" dirty="0"/>
          </a:p>
        </p:txBody>
      </p:sp>
      <p:pic>
        <p:nvPicPr>
          <p:cNvPr id="4098" name="Picture 2" descr="Free image of Bunch of colorful numbers on white background">
            <a:extLst>
              <a:ext uri="{FF2B5EF4-FFF2-40B4-BE49-F238E27FC236}">
                <a16:creationId xmlns:a16="http://schemas.microsoft.com/office/drawing/2014/main" id="{77E439E9-0473-4372-7833-90BCEF33E3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529" r="17492" b="-3"/>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031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0" name="Rectangle 615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59FEC97-9910-3AEF-0F1E-47C9A4F8CD9B}"/>
              </a:ext>
            </a:extLst>
          </p:cNvPr>
          <p:cNvSpPr>
            <a:spLocks noGrp="1"/>
          </p:cNvSpPr>
          <p:nvPr>
            <p:ph type="title"/>
          </p:nvPr>
        </p:nvSpPr>
        <p:spPr>
          <a:xfrm>
            <a:off x="572493" y="238539"/>
            <a:ext cx="11018520" cy="1434415"/>
          </a:xfrm>
        </p:spPr>
        <p:txBody>
          <a:bodyPr anchor="b">
            <a:normAutofit/>
          </a:bodyPr>
          <a:lstStyle/>
          <a:p>
            <a:r>
              <a:rPr lang="en-GB" sz="5400" b="1" dirty="0">
                <a:latin typeface="SassoonPrimary" panose="020B0500000000000000" pitchFamily="34" charset="0"/>
              </a:rPr>
              <a:t>First Level (P2- end of P4)</a:t>
            </a:r>
          </a:p>
        </p:txBody>
      </p:sp>
      <p:sp>
        <p:nvSpPr>
          <p:cNvPr id="616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ACA9AF2-10AF-BBE1-F542-C6D82FBF0ED2}"/>
              </a:ext>
            </a:extLst>
          </p:cNvPr>
          <p:cNvSpPr>
            <a:spLocks noGrp="1"/>
          </p:cNvSpPr>
          <p:nvPr>
            <p:ph idx="1"/>
          </p:nvPr>
        </p:nvSpPr>
        <p:spPr>
          <a:xfrm>
            <a:off x="572493" y="2071316"/>
            <a:ext cx="6713552" cy="4119172"/>
          </a:xfrm>
        </p:spPr>
        <p:txBody>
          <a:bodyPr anchor="t">
            <a:normAutofit lnSpcReduction="10000"/>
          </a:bodyPr>
          <a:lstStyle/>
          <a:p>
            <a:r>
              <a:rPr lang="en-GB" sz="1500" dirty="0">
                <a:latin typeface="SassoonPrimary" panose="020B0500000000000000" pitchFamily="34" charset="0"/>
              </a:rPr>
              <a:t>Number- understanding to 100 (p2/p3) and to 1000 (p4), place value, hurdle numbers, count forwards and back, skip count in 2,3,4,5s and 10s</a:t>
            </a:r>
          </a:p>
          <a:p>
            <a:pPr marL="0" indent="0">
              <a:buNone/>
            </a:pPr>
            <a:endParaRPr lang="en-GB" sz="1500" dirty="0">
              <a:latin typeface="SassoonPrimary" panose="020B0500000000000000" pitchFamily="34" charset="0"/>
            </a:endParaRPr>
          </a:p>
          <a:p>
            <a:pPr marL="0" indent="0">
              <a:buNone/>
            </a:pPr>
            <a:r>
              <a:rPr lang="en-GB" sz="1500" dirty="0">
                <a:latin typeface="SassoonPrimary" panose="020B0500000000000000" pitchFamily="34" charset="0"/>
              </a:rPr>
              <a:t>Addition &amp; Subtraction- </a:t>
            </a:r>
          </a:p>
          <a:p>
            <a:r>
              <a:rPr lang="en-GB" sz="1500" dirty="0">
                <a:latin typeface="SassoonPrimary" panose="020B0500000000000000" pitchFamily="34" charset="0"/>
              </a:rPr>
              <a:t>p2- number bonds to 20/ two digit+/- 1 digit,</a:t>
            </a:r>
          </a:p>
          <a:p>
            <a:r>
              <a:rPr lang="en-GB" sz="1500" dirty="0">
                <a:latin typeface="SassoonPrimary" panose="020B0500000000000000" pitchFamily="34" charset="0"/>
              </a:rPr>
              <a:t> p3- +/- involving 2-digit numbers,</a:t>
            </a:r>
          </a:p>
          <a:p>
            <a:r>
              <a:rPr lang="en-GB" sz="1500" dirty="0">
                <a:latin typeface="SassoonPrimary" panose="020B0500000000000000" pitchFamily="34" charset="0"/>
              </a:rPr>
              <a:t>p4- +/- involving 3-digit numbers</a:t>
            </a:r>
          </a:p>
          <a:p>
            <a:pPr marL="0" indent="0">
              <a:buNone/>
            </a:pPr>
            <a:endParaRPr lang="en-GB" sz="1500" dirty="0">
              <a:latin typeface="SassoonPrimary" panose="020B0500000000000000" pitchFamily="34" charset="0"/>
            </a:endParaRPr>
          </a:p>
          <a:p>
            <a:pPr marL="0" indent="0">
              <a:buNone/>
            </a:pPr>
            <a:r>
              <a:rPr lang="en-GB" sz="1500" dirty="0">
                <a:latin typeface="SassoonPrimary" panose="020B0500000000000000" pitchFamily="34" charset="0"/>
              </a:rPr>
              <a:t>Multiplication/ Division-</a:t>
            </a:r>
          </a:p>
          <a:p>
            <a:r>
              <a:rPr lang="en-GB" sz="1500" dirty="0">
                <a:latin typeface="SassoonPrimary" panose="020B0500000000000000" pitchFamily="34" charset="0"/>
              </a:rPr>
              <a:t>Multiplication- 2,3,4,5 and 10 (and beyond)</a:t>
            </a:r>
          </a:p>
          <a:p>
            <a:r>
              <a:rPr lang="en-GB" sz="1500" dirty="0">
                <a:latin typeface="SassoonPrimary" panose="020B0500000000000000" pitchFamily="34" charset="0"/>
              </a:rPr>
              <a:t>Multiplication by 10 and 100- using understanding of place value to move numbers</a:t>
            </a:r>
          </a:p>
          <a:p>
            <a:r>
              <a:rPr lang="en-GB" sz="1500" dirty="0">
                <a:latin typeface="SassoonPrimary" panose="020B0500000000000000" pitchFamily="34" charset="0"/>
              </a:rPr>
              <a:t>Division- dividing  by 2,3,4,5 and 10 (and beyond)- beginning to add a remainder</a:t>
            </a:r>
          </a:p>
          <a:p>
            <a:pPr marL="0" indent="0">
              <a:buNone/>
            </a:pPr>
            <a:endParaRPr lang="en-GB" sz="1500" dirty="0">
              <a:latin typeface="SassoonPrimary" panose="020B0500000000000000" pitchFamily="34" charset="0"/>
            </a:endParaRPr>
          </a:p>
        </p:txBody>
      </p:sp>
      <p:pic>
        <p:nvPicPr>
          <p:cNvPr id="6146" name="Picture 2" descr="Numbers Background Vector Art, Icons, and Graphics for Free Download">
            <a:extLst>
              <a:ext uri="{FF2B5EF4-FFF2-40B4-BE49-F238E27FC236}">
                <a16:creationId xmlns:a16="http://schemas.microsoft.com/office/drawing/2014/main" id="{3D977362-F253-7402-DB92-4E7DCA4268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95" r="-3" b="-3"/>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04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45" name="Rectangle 514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4E713C-021D-4F6B-5A4F-7C79657F233C}"/>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b="1" dirty="0">
                <a:ln w="22225">
                  <a:solidFill>
                    <a:schemeClr val="tx1"/>
                  </a:solidFill>
                  <a:miter lim="800000"/>
                </a:ln>
                <a:latin typeface="SassoonPrimary" panose="020B0500000000000000" pitchFamily="34" charset="0"/>
              </a:rPr>
              <a:t>Second Level (P5- End of P7)</a:t>
            </a:r>
          </a:p>
        </p:txBody>
      </p:sp>
      <p:sp>
        <p:nvSpPr>
          <p:cNvPr id="514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20019C7-FFAE-CF7A-DA55-9808A33B2B40}"/>
              </a:ext>
            </a:extLst>
          </p:cNvPr>
          <p:cNvSpPr>
            <a:spLocks noGrp="1"/>
          </p:cNvSpPr>
          <p:nvPr>
            <p:ph idx="1"/>
          </p:nvPr>
        </p:nvSpPr>
        <p:spPr>
          <a:xfrm>
            <a:off x="572493" y="2071316"/>
            <a:ext cx="6713552" cy="4795274"/>
          </a:xfrm>
        </p:spPr>
        <p:txBody>
          <a:bodyPr vert="horz" lIns="91440" tIns="45720" rIns="91440" bIns="45720" rtlCol="0" anchor="t">
            <a:normAutofit fontScale="92500" lnSpcReduction="20000"/>
          </a:bodyPr>
          <a:lstStyle/>
          <a:p>
            <a:pPr marL="0" indent="0">
              <a:buNone/>
            </a:pPr>
            <a:r>
              <a:rPr lang="en-US" sz="1400" dirty="0">
                <a:latin typeface="SassoonPrimary" panose="020B0500000000000000" pitchFamily="34" charset="0"/>
              </a:rPr>
              <a:t>Addition and Subtraction</a:t>
            </a:r>
          </a:p>
          <a:p>
            <a:r>
              <a:rPr lang="en-US" sz="1400" dirty="0">
                <a:latin typeface="SassoonPrimary" panose="020B0500000000000000" pitchFamily="34" charset="0"/>
              </a:rPr>
              <a:t>p5 - +/- involving up to  4-digit numbers</a:t>
            </a:r>
          </a:p>
          <a:p>
            <a:r>
              <a:rPr lang="en-US" sz="1400" dirty="0">
                <a:latin typeface="SassoonPrimary" panose="020B0500000000000000" pitchFamily="34" charset="0"/>
              </a:rPr>
              <a:t>p6 - +/- within 10,000</a:t>
            </a:r>
          </a:p>
          <a:p>
            <a:r>
              <a:rPr lang="en-US" sz="1400" dirty="0">
                <a:latin typeface="SassoonPrimary" panose="020B0500000000000000" pitchFamily="34" charset="0"/>
              </a:rPr>
              <a:t>P7 - +/- within 1,000,000 (multiples of 10, 100 and 1000)</a:t>
            </a:r>
          </a:p>
          <a:p>
            <a:r>
              <a:rPr lang="en-US" sz="1400" dirty="0">
                <a:latin typeface="SassoonPrimary" panose="020B0500000000000000" pitchFamily="34" charset="0"/>
              </a:rPr>
              <a:t>Multiplication and Division</a:t>
            </a:r>
          </a:p>
          <a:p>
            <a:r>
              <a:rPr lang="en-US" sz="1400" dirty="0">
                <a:latin typeface="SassoonPrimary" panose="020B0500000000000000" pitchFamily="34" charset="0"/>
              </a:rPr>
              <a:t>P5 – exploring 6,7,8,9 times table</a:t>
            </a:r>
          </a:p>
          <a:p>
            <a:pPr marL="0" indent="0">
              <a:buNone/>
            </a:pPr>
            <a:r>
              <a:rPr lang="en-US" sz="1400" dirty="0">
                <a:latin typeface="SassoonPrimary" panose="020B0500000000000000" pitchFamily="34" charset="0"/>
              </a:rPr>
              <a:t>multiply  and  divide 3-digit numbers by 10 and 100</a:t>
            </a:r>
          </a:p>
          <a:p>
            <a:pPr marL="0" indent="0">
              <a:buNone/>
            </a:pPr>
            <a:r>
              <a:rPr lang="en-US" sz="1400" dirty="0">
                <a:latin typeface="SassoonPrimary" panose="020B0500000000000000" pitchFamily="34" charset="0"/>
              </a:rPr>
              <a:t>2 by 1 digit multiplication</a:t>
            </a:r>
          </a:p>
          <a:p>
            <a:pPr marL="0" indent="0">
              <a:buNone/>
            </a:pPr>
            <a:r>
              <a:rPr lang="en-US" sz="1400" dirty="0">
                <a:latin typeface="SassoonPrimary" panose="020B0500000000000000" pitchFamily="34" charset="0"/>
              </a:rPr>
              <a:t>Dividing 3-digit numbers with remainders</a:t>
            </a:r>
          </a:p>
          <a:p>
            <a:pPr marL="0" indent="0">
              <a:buNone/>
            </a:pPr>
            <a:r>
              <a:rPr lang="en-US" sz="1400" dirty="0">
                <a:latin typeface="SassoonPrimary" panose="020B0500000000000000" pitchFamily="34" charset="0"/>
              </a:rPr>
              <a:t>P6 – regularly apply table facts for 6,7,8,9 times table</a:t>
            </a:r>
          </a:p>
          <a:p>
            <a:pPr>
              <a:buFontTx/>
              <a:buChar char="-"/>
            </a:pPr>
            <a:r>
              <a:rPr lang="en-US" sz="1400" dirty="0">
                <a:latin typeface="SassoonPrimary" panose="020B0500000000000000" pitchFamily="34" charset="0"/>
              </a:rPr>
              <a:t>Multiply and divide 4-digit numbers by multiples of 10, 100 and 1000</a:t>
            </a:r>
          </a:p>
          <a:p>
            <a:pPr>
              <a:buFontTx/>
              <a:buChar char="-"/>
            </a:pPr>
            <a:r>
              <a:rPr lang="en-US" sz="1400" dirty="0">
                <a:latin typeface="SassoonPrimary" panose="020B0500000000000000" pitchFamily="34" charset="0"/>
              </a:rPr>
              <a:t>2 by 2-digit multiplication</a:t>
            </a:r>
          </a:p>
          <a:p>
            <a:pPr>
              <a:buFontTx/>
              <a:buChar char="-"/>
            </a:pPr>
            <a:r>
              <a:rPr lang="en-US" sz="1400" dirty="0">
                <a:latin typeface="SassoonPrimary" panose="020B0500000000000000" pitchFamily="34" charset="0"/>
              </a:rPr>
              <a:t>Multiply and divide 3-digit multiple of 10 by a single digit (e.g. 350 divided by 5)</a:t>
            </a:r>
          </a:p>
          <a:p>
            <a:pPr>
              <a:buFontTx/>
              <a:buChar char="-"/>
            </a:pPr>
            <a:r>
              <a:rPr lang="en-US" sz="1400" dirty="0">
                <a:latin typeface="SassoonPrimary" panose="020B0500000000000000" pitchFamily="34" charset="0"/>
              </a:rPr>
              <a:t>P7 – regularly apply all table facts from 1-10</a:t>
            </a:r>
          </a:p>
          <a:p>
            <a:pPr>
              <a:buFontTx/>
              <a:buChar char="-"/>
            </a:pPr>
            <a:r>
              <a:rPr lang="en-US" sz="1400" dirty="0">
                <a:latin typeface="SassoonPrimary" panose="020B0500000000000000" pitchFamily="34" charset="0"/>
              </a:rPr>
              <a:t>Multiply whole numbers by 2-digits</a:t>
            </a:r>
          </a:p>
          <a:p>
            <a:pPr>
              <a:buFontTx/>
              <a:buChar char="-"/>
            </a:pPr>
            <a:r>
              <a:rPr lang="en-US" sz="1400" dirty="0">
                <a:latin typeface="SassoonPrimary" panose="020B0500000000000000" pitchFamily="34" charset="0"/>
              </a:rPr>
              <a:t>Multiply and divide whole numbers by 10,100 and 1000</a:t>
            </a:r>
          </a:p>
          <a:p>
            <a:pPr>
              <a:buFontTx/>
              <a:buChar char="-"/>
            </a:pPr>
            <a:r>
              <a:rPr lang="en-US" sz="1400" dirty="0">
                <a:latin typeface="SassoonPrimary" panose="020B0500000000000000" pitchFamily="34" charset="0"/>
              </a:rPr>
              <a:t>Multiply and divide 4-digit multiples of 10 by a single digit (e.g. 1350 by 5)</a:t>
            </a:r>
          </a:p>
          <a:p>
            <a:pPr>
              <a:buFontTx/>
              <a:buChar char="-"/>
            </a:pPr>
            <a:endParaRPr lang="en-US" sz="1000" dirty="0">
              <a:latin typeface="SassoonPrimary" panose="020B0500000000000000" pitchFamily="34" charset="0"/>
            </a:endParaRPr>
          </a:p>
          <a:p>
            <a:pPr marL="0" indent="0">
              <a:buNone/>
            </a:pPr>
            <a:endParaRPr lang="en-US" sz="1000" dirty="0">
              <a:latin typeface="SassoonPrimary" panose="020B0500000000000000" pitchFamily="34" charset="0"/>
            </a:endParaRPr>
          </a:p>
        </p:txBody>
      </p:sp>
      <p:pic>
        <p:nvPicPr>
          <p:cNvPr id="5122" name="Picture 2" descr="Random numbers background Images - Free Download on Freepik">
            <a:extLst>
              <a:ext uri="{FF2B5EF4-FFF2-40B4-BE49-F238E27FC236}">
                <a16:creationId xmlns:a16="http://schemas.microsoft.com/office/drawing/2014/main" id="{AA03EB9D-38B1-30A8-5B15-0D0D637CE2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368" r="28653" b="-3"/>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7014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52B23A8-4BD3-5017-EE9C-5372C350E53B}"/>
              </a:ext>
            </a:extLst>
          </p:cNvPr>
          <p:cNvSpPr>
            <a:spLocks noGrp="1"/>
          </p:cNvSpPr>
          <p:nvPr>
            <p:ph type="ctrTitle"/>
          </p:nvPr>
        </p:nvSpPr>
        <p:spPr>
          <a:xfrm>
            <a:off x="5297762" y="640080"/>
            <a:ext cx="6251110" cy="3566160"/>
          </a:xfrm>
        </p:spPr>
        <p:txBody>
          <a:bodyPr anchor="b">
            <a:normAutofit/>
          </a:bodyPr>
          <a:lstStyle/>
          <a:p>
            <a:pPr algn="l"/>
            <a:r>
              <a:rPr lang="en-GB" sz="5400" dirty="0">
                <a:latin typeface="SassoonPrimary" panose="020B0500000000000000" pitchFamily="34" charset="0"/>
              </a:rPr>
              <a:t>Second Level - Decimals</a:t>
            </a:r>
          </a:p>
        </p:txBody>
      </p:sp>
      <p:sp>
        <p:nvSpPr>
          <p:cNvPr id="3" name="Subtitle 2">
            <a:extLst>
              <a:ext uri="{FF2B5EF4-FFF2-40B4-BE49-F238E27FC236}">
                <a16:creationId xmlns:a16="http://schemas.microsoft.com/office/drawing/2014/main" id="{F8F4855B-5904-A8B1-A4D6-CE1078D303F9}"/>
              </a:ext>
            </a:extLst>
          </p:cNvPr>
          <p:cNvSpPr>
            <a:spLocks noGrp="1"/>
          </p:cNvSpPr>
          <p:nvPr>
            <p:ph type="subTitle" idx="1"/>
          </p:nvPr>
        </p:nvSpPr>
        <p:spPr>
          <a:xfrm>
            <a:off x="5297760" y="4636008"/>
            <a:ext cx="6251111" cy="1572768"/>
          </a:xfrm>
        </p:spPr>
        <p:txBody>
          <a:bodyPr>
            <a:normAutofit fontScale="92500"/>
          </a:bodyPr>
          <a:lstStyle/>
          <a:p>
            <a:pPr algn="l"/>
            <a:r>
              <a:rPr lang="en-GB" sz="2200" dirty="0">
                <a:latin typeface="SassoonPrimary" panose="020B0500000000000000" pitchFamily="34" charset="0"/>
              </a:rPr>
              <a:t>P5 – working with 1 place decimals (tenths)</a:t>
            </a:r>
          </a:p>
          <a:p>
            <a:pPr algn="l"/>
            <a:r>
              <a:rPr lang="en-GB" sz="2200" dirty="0">
                <a:latin typeface="SassoonPrimary" panose="020B0500000000000000" pitchFamily="34" charset="0"/>
              </a:rPr>
              <a:t>P6 – working with 2 place decimals (hundredths)</a:t>
            </a:r>
          </a:p>
          <a:p>
            <a:pPr algn="l"/>
            <a:r>
              <a:rPr lang="en-GB" sz="2200" dirty="0">
                <a:latin typeface="SassoonPrimary" panose="020B0500000000000000" pitchFamily="34" charset="0"/>
              </a:rPr>
              <a:t>P7 – working with 3 place decimals (thousandths)</a:t>
            </a:r>
          </a:p>
        </p:txBody>
      </p:sp>
      <p:pic>
        <p:nvPicPr>
          <p:cNvPr id="5" name="Picture 4" descr="Stock exchange numbers">
            <a:extLst>
              <a:ext uri="{FF2B5EF4-FFF2-40B4-BE49-F238E27FC236}">
                <a16:creationId xmlns:a16="http://schemas.microsoft.com/office/drawing/2014/main" id="{1F7973F0-25C8-2D79-5527-E12BEDD22BF2}"/>
              </a:ext>
            </a:extLst>
          </p:cNvPr>
          <p:cNvPicPr>
            <a:picLocks noChangeAspect="1"/>
          </p:cNvPicPr>
          <p:nvPr/>
        </p:nvPicPr>
        <p:blipFill>
          <a:blip r:embed="rId2"/>
          <a:srcRect l="28075" r="26594"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453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EA1EDAB-6FC9-6B89-95C9-9431EDFB9443}"/>
              </a:ext>
            </a:extLst>
          </p:cNvPr>
          <p:cNvSpPr>
            <a:spLocks noGrp="1"/>
          </p:cNvSpPr>
          <p:nvPr>
            <p:ph type="title"/>
          </p:nvPr>
        </p:nvSpPr>
        <p:spPr>
          <a:xfrm>
            <a:off x="1371597" y="348865"/>
            <a:ext cx="10044023" cy="877729"/>
          </a:xfrm>
        </p:spPr>
        <p:txBody>
          <a:bodyPr anchor="ctr">
            <a:normAutofit/>
          </a:bodyPr>
          <a:lstStyle/>
          <a:p>
            <a:r>
              <a:rPr lang="en-GB" sz="4000" b="1" dirty="0">
                <a:solidFill>
                  <a:srgbClr val="FFFFFF"/>
                </a:solidFill>
                <a:latin typeface="SassoonPrimary" panose="020B0500000000000000" pitchFamily="34" charset="0"/>
              </a:rPr>
              <a:t>Numbers we work with… </a:t>
            </a:r>
          </a:p>
        </p:txBody>
      </p:sp>
      <p:graphicFrame>
        <p:nvGraphicFramePr>
          <p:cNvPr id="5" name="Content Placeholder 2">
            <a:extLst>
              <a:ext uri="{FF2B5EF4-FFF2-40B4-BE49-F238E27FC236}">
                <a16:creationId xmlns:a16="http://schemas.microsoft.com/office/drawing/2014/main" id="{AD0BA459-95AE-F91B-B2F5-B699EDFCD092}"/>
              </a:ext>
            </a:extLst>
          </p:cNvPr>
          <p:cNvGraphicFramePr>
            <a:graphicFrameLocks noGrp="1"/>
          </p:cNvGraphicFramePr>
          <p:nvPr>
            <p:ph idx="1"/>
            <p:extLst>
              <p:ext uri="{D42A27DB-BD31-4B8C-83A1-F6EECF244321}">
                <p14:modId xmlns:p14="http://schemas.microsoft.com/office/powerpoint/2010/main" val="178081984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4607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5265B-1C70-D74E-685B-B3772DD8F5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CDA84-8A45-FA21-240D-AFBAB288AF2C}"/>
              </a:ext>
            </a:extLst>
          </p:cNvPr>
          <p:cNvSpPr>
            <a:spLocks noGrp="1"/>
          </p:cNvSpPr>
          <p:nvPr>
            <p:ph type="title"/>
          </p:nvPr>
        </p:nvSpPr>
        <p:spPr/>
        <p:txBody>
          <a:bodyPr>
            <a:normAutofit/>
          </a:bodyPr>
          <a:lstStyle/>
          <a:p>
            <a:pPr algn="ctr"/>
            <a:r>
              <a:rPr lang="en-GB" sz="5400" b="1" dirty="0">
                <a:latin typeface="SassoonPrimary" panose="020B0500000000000000" pitchFamily="34" charset="0"/>
              </a:rPr>
              <a:t>Visual Aids</a:t>
            </a:r>
          </a:p>
        </p:txBody>
      </p:sp>
      <p:sp>
        <p:nvSpPr>
          <p:cNvPr id="3" name="Content Placeholder 2">
            <a:extLst>
              <a:ext uri="{FF2B5EF4-FFF2-40B4-BE49-F238E27FC236}">
                <a16:creationId xmlns:a16="http://schemas.microsoft.com/office/drawing/2014/main" id="{BE5BD8E3-3602-5D1B-051F-00ECDB4178EF}"/>
              </a:ext>
            </a:extLst>
          </p:cNvPr>
          <p:cNvSpPr>
            <a:spLocks noGrp="1"/>
          </p:cNvSpPr>
          <p:nvPr>
            <p:ph idx="1"/>
          </p:nvPr>
        </p:nvSpPr>
        <p:spPr/>
        <p:txBody>
          <a:bodyPr>
            <a:normAutofit/>
          </a:bodyPr>
          <a:lstStyle/>
          <a:p>
            <a:r>
              <a:rPr lang="en-GB" dirty="0">
                <a:latin typeface="SassoonPrimary" panose="020B0500000000000000" pitchFamily="34" charset="0"/>
              </a:rPr>
              <a:t>Visual representations allow understanding of quantity</a:t>
            </a:r>
          </a:p>
          <a:p>
            <a:r>
              <a:rPr lang="en-GB" dirty="0">
                <a:latin typeface="SassoonPrimary" panose="020B0500000000000000" pitchFamily="34" charset="0"/>
              </a:rPr>
              <a:t>Ten Frames</a:t>
            </a:r>
          </a:p>
          <a:p>
            <a:r>
              <a:rPr lang="en-GB" dirty="0">
                <a:latin typeface="SassoonPrimary" panose="020B0500000000000000" pitchFamily="34" charset="0"/>
              </a:rPr>
              <a:t>Numicon</a:t>
            </a:r>
          </a:p>
          <a:p>
            <a:r>
              <a:rPr lang="en-GB" dirty="0">
                <a:latin typeface="SassoonPrimary" panose="020B0500000000000000" pitchFamily="34" charset="0"/>
              </a:rPr>
              <a:t>Number lines- empty and filled</a:t>
            </a:r>
          </a:p>
          <a:p>
            <a:r>
              <a:rPr lang="en-GB" dirty="0">
                <a:latin typeface="SassoonPrimary" panose="020B0500000000000000" pitchFamily="34" charset="0"/>
              </a:rPr>
              <a:t>Hundred Square</a:t>
            </a:r>
          </a:p>
          <a:p>
            <a:r>
              <a:rPr lang="en-GB" dirty="0">
                <a:latin typeface="SassoonPrimary" panose="020B0500000000000000" pitchFamily="34" charset="0"/>
              </a:rPr>
              <a:t>Drawings</a:t>
            </a:r>
          </a:p>
        </p:txBody>
      </p:sp>
      <p:pic>
        <p:nvPicPr>
          <p:cNvPr id="5" name="Picture 4">
            <a:extLst>
              <a:ext uri="{FF2B5EF4-FFF2-40B4-BE49-F238E27FC236}">
                <a16:creationId xmlns:a16="http://schemas.microsoft.com/office/drawing/2014/main" id="{6B362A00-71CE-F5A2-8BB4-A3EED722B3A8}"/>
              </a:ext>
            </a:extLst>
          </p:cNvPr>
          <p:cNvPicPr>
            <a:picLocks noChangeAspect="1"/>
          </p:cNvPicPr>
          <p:nvPr/>
        </p:nvPicPr>
        <p:blipFill>
          <a:blip r:embed="rId3"/>
          <a:stretch>
            <a:fillRect/>
          </a:stretch>
        </p:blipFill>
        <p:spPr>
          <a:xfrm rot="892177">
            <a:off x="6579515" y="3712600"/>
            <a:ext cx="2128177" cy="1213488"/>
          </a:xfrm>
          <a:prstGeom prst="rect">
            <a:avLst/>
          </a:prstGeom>
        </p:spPr>
      </p:pic>
      <p:pic>
        <p:nvPicPr>
          <p:cNvPr id="7172" name="Picture 4" descr="Using a 100 square - KS1 Maths - Learning with BBC Bitesize">
            <a:extLst>
              <a:ext uri="{FF2B5EF4-FFF2-40B4-BE49-F238E27FC236}">
                <a16:creationId xmlns:a16="http://schemas.microsoft.com/office/drawing/2014/main" id="{CB290BC4-ECC4-77FD-8D33-18BA37A3D4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71049" y="3867852"/>
            <a:ext cx="3055975" cy="17189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1D8EB16-740D-98AA-0D45-538C840CA5BF}"/>
              </a:ext>
            </a:extLst>
          </p:cNvPr>
          <p:cNvPicPr>
            <a:picLocks noChangeAspect="1"/>
          </p:cNvPicPr>
          <p:nvPr/>
        </p:nvPicPr>
        <p:blipFill>
          <a:blip r:embed="rId5"/>
          <a:stretch>
            <a:fillRect/>
          </a:stretch>
        </p:blipFill>
        <p:spPr>
          <a:xfrm>
            <a:off x="3486983" y="5725617"/>
            <a:ext cx="6108251" cy="586283"/>
          </a:xfrm>
          <a:prstGeom prst="rect">
            <a:avLst/>
          </a:prstGeom>
        </p:spPr>
      </p:pic>
    </p:spTree>
    <p:extLst>
      <p:ext uri="{BB962C8B-B14F-4D97-AF65-F5344CB8AC3E}">
        <p14:creationId xmlns:p14="http://schemas.microsoft.com/office/powerpoint/2010/main" val="4014828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930DBE0-6248-66B9-6C9B-F5D40D25CA9F}"/>
              </a:ext>
            </a:extLst>
          </p:cNvPr>
          <p:cNvSpPr>
            <a:spLocks noGrp="1"/>
          </p:cNvSpPr>
          <p:nvPr>
            <p:ph type="title"/>
          </p:nvPr>
        </p:nvSpPr>
        <p:spPr>
          <a:xfrm>
            <a:off x="572493" y="238539"/>
            <a:ext cx="11018520" cy="1434415"/>
          </a:xfrm>
        </p:spPr>
        <p:txBody>
          <a:bodyPr anchor="b">
            <a:normAutofit/>
          </a:bodyPr>
          <a:lstStyle/>
          <a:p>
            <a:r>
              <a:rPr lang="en-GB" sz="5400" b="1" dirty="0">
                <a:latin typeface="SassoonPrimary" panose="020B0500000000000000" pitchFamily="34" charset="0"/>
              </a:rPr>
              <a:t>Number Bonds</a:t>
            </a:r>
          </a:p>
        </p:txBody>
      </p:sp>
      <p:sp>
        <p:nvSpPr>
          <p:cNvPr id="104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1507981-8A21-CF46-27EC-5D633EE42343}"/>
              </a:ext>
            </a:extLst>
          </p:cNvPr>
          <p:cNvSpPr>
            <a:spLocks noGrp="1"/>
          </p:cNvSpPr>
          <p:nvPr>
            <p:ph idx="1"/>
          </p:nvPr>
        </p:nvSpPr>
        <p:spPr>
          <a:xfrm>
            <a:off x="572493" y="2071316"/>
            <a:ext cx="6713552" cy="4119172"/>
          </a:xfrm>
        </p:spPr>
        <p:txBody>
          <a:bodyPr anchor="t">
            <a:normAutofit/>
          </a:bodyPr>
          <a:lstStyle/>
          <a:p>
            <a:r>
              <a:rPr lang="en-GB" sz="2200" dirty="0">
                <a:latin typeface="SassoonPrimary" panose="020B0500000000000000" pitchFamily="34" charset="0"/>
              </a:rPr>
              <a:t>Pairs of numbers that add up to a specific total </a:t>
            </a:r>
          </a:p>
          <a:p>
            <a:r>
              <a:rPr lang="en-GB" sz="2200" dirty="0">
                <a:latin typeface="SassoonPrimary" panose="020B0500000000000000" pitchFamily="34" charset="0"/>
              </a:rPr>
              <a:t>Conceptual understanding of this first with concrete materials (numicon, Cuisenaire rods)</a:t>
            </a:r>
          </a:p>
          <a:p>
            <a:r>
              <a:rPr lang="en-GB" sz="2200" dirty="0">
                <a:latin typeface="SassoonPrimary" panose="020B0500000000000000" pitchFamily="34" charset="0"/>
              </a:rPr>
              <a:t>Commutative law- in addition and multiplication, children need to understand that 0+3 is the same as 3+0 </a:t>
            </a:r>
          </a:p>
          <a:p>
            <a:r>
              <a:rPr lang="en-GB" sz="2200" dirty="0">
                <a:latin typeface="SassoonPrimary" panose="020B0500000000000000" pitchFamily="34" charset="0"/>
              </a:rPr>
              <a:t>Quick recall- once they know them, they can use them to split numbers and recognise number bonds when working with bigger numbers e.g. I know 6+4= 10 so 60+40= 100</a:t>
            </a:r>
          </a:p>
        </p:txBody>
      </p:sp>
      <p:pic>
        <p:nvPicPr>
          <p:cNvPr id="1026" name="Picture 2" descr="Number bonds to 10 - free poster">
            <a:extLst>
              <a:ext uri="{FF2B5EF4-FFF2-40B4-BE49-F238E27FC236}">
                <a16:creationId xmlns:a16="http://schemas.microsoft.com/office/drawing/2014/main" id="{8E7ED519-5A7D-673F-D13D-C32F04BAE4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816" r="-2" b="16886"/>
          <a:stretch>
            <a:fillRect/>
          </a:stretch>
        </p:blipFill>
        <p:spPr bwMode="auto">
          <a:xfrm>
            <a:off x="7754112" y="1911493"/>
            <a:ext cx="1864585" cy="19381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E19BD3B-3AF1-288F-CCFD-B106846B5835}"/>
              </a:ext>
            </a:extLst>
          </p:cNvPr>
          <p:cNvPicPr>
            <a:picLocks noChangeAspect="1"/>
          </p:cNvPicPr>
          <p:nvPr/>
        </p:nvPicPr>
        <p:blipFill>
          <a:blip r:embed="rId3"/>
          <a:stretch>
            <a:fillRect/>
          </a:stretch>
        </p:blipFill>
        <p:spPr>
          <a:xfrm>
            <a:off x="7981013" y="4130902"/>
            <a:ext cx="3638494" cy="1499951"/>
          </a:xfrm>
          <a:prstGeom prst="rect">
            <a:avLst/>
          </a:prstGeom>
        </p:spPr>
      </p:pic>
      <p:pic>
        <p:nvPicPr>
          <p:cNvPr id="7" name="Picture 6">
            <a:extLst>
              <a:ext uri="{FF2B5EF4-FFF2-40B4-BE49-F238E27FC236}">
                <a16:creationId xmlns:a16="http://schemas.microsoft.com/office/drawing/2014/main" id="{2608888C-A0F1-DE1F-DC30-B76FC3D43D3E}"/>
              </a:ext>
            </a:extLst>
          </p:cNvPr>
          <p:cNvPicPr>
            <a:picLocks noChangeAspect="1"/>
          </p:cNvPicPr>
          <p:nvPr/>
        </p:nvPicPr>
        <p:blipFill>
          <a:blip r:embed="rId4"/>
          <a:stretch>
            <a:fillRect/>
          </a:stretch>
        </p:blipFill>
        <p:spPr>
          <a:xfrm>
            <a:off x="3729033" y="5600947"/>
            <a:ext cx="4319405" cy="1179081"/>
          </a:xfrm>
          <a:prstGeom prst="rect">
            <a:avLst/>
          </a:prstGeom>
          <a:ln>
            <a:solidFill>
              <a:schemeClr val="tx1"/>
            </a:solidFill>
          </a:ln>
        </p:spPr>
      </p:pic>
      <p:sp>
        <p:nvSpPr>
          <p:cNvPr id="8" name="TextBox 7">
            <a:extLst>
              <a:ext uri="{FF2B5EF4-FFF2-40B4-BE49-F238E27FC236}">
                <a16:creationId xmlns:a16="http://schemas.microsoft.com/office/drawing/2014/main" id="{65A857D5-50A9-AA38-600A-D47A517A1668}"/>
              </a:ext>
            </a:extLst>
          </p:cNvPr>
          <p:cNvSpPr txBox="1"/>
          <p:nvPr/>
        </p:nvSpPr>
        <p:spPr>
          <a:xfrm>
            <a:off x="3729033" y="6449682"/>
            <a:ext cx="1152144" cy="369332"/>
          </a:xfrm>
          <a:prstGeom prst="rect">
            <a:avLst/>
          </a:prstGeom>
          <a:noFill/>
        </p:spPr>
        <p:txBody>
          <a:bodyPr wrap="square" rtlCol="0">
            <a:spAutoFit/>
          </a:bodyPr>
          <a:lstStyle/>
          <a:p>
            <a:r>
              <a:rPr lang="en-GB" dirty="0">
                <a:solidFill>
                  <a:srgbClr val="FF0000"/>
                </a:solidFill>
              </a:rPr>
              <a:t>63 + 37</a:t>
            </a:r>
          </a:p>
        </p:txBody>
      </p:sp>
    </p:spTree>
    <p:extLst>
      <p:ext uri="{BB962C8B-B14F-4D97-AF65-F5344CB8AC3E}">
        <p14:creationId xmlns:p14="http://schemas.microsoft.com/office/powerpoint/2010/main" val="2203931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6B100-95CB-5F9C-696D-F8DD18BE1648}"/>
              </a:ext>
            </a:extLst>
          </p:cNvPr>
          <p:cNvSpPr>
            <a:spLocks noGrp="1"/>
          </p:cNvSpPr>
          <p:nvPr>
            <p:ph type="title"/>
          </p:nvPr>
        </p:nvSpPr>
        <p:spPr>
          <a:xfrm>
            <a:off x="838200" y="365125"/>
            <a:ext cx="10515600" cy="1895347"/>
          </a:xfrm>
        </p:spPr>
        <p:txBody>
          <a:bodyPr>
            <a:normAutofit fontScale="90000"/>
          </a:bodyPr>
          <a:lstStyle/>
          <a:p>
            <a:r>
              <a:rPr lang="en-GB" dirty="0">
                <a:latin typeface="SassoonPrimary"/>
              </a:rPr>
              <a:t>Number Bonds- Moving up the School</a:t>
            </a:r>
            <a:br>
              <a:rPr lang="en-GB" dirty="0">
                <a:latin typeface="SassoonPrimary"/>
              </a:rPr>
            </a:br>
            <a:br>
              <a:rPr lang="en-GB" dirty="0">
                <a:latin typeface="SassoonPrimary" panose="020B0500000000000000" pitchFamily="34" charset="0"/>
              </a:rPr>
            </a:br>
            <a:endParaRPr lang="en-GB" dirty="0">
              <a:latin typeface="SassoonPrimary" panose="020B0500000000000000" pitchFamily="34" charset="0"/>
            </a:endParaRPr>
          </a:p>
        </p:txBody>
      </p:sp>
      <p:pic>
        <p:nvPicPr>
          <p:cNvPr id="4" name="Content Placeholder 3" descr="A graph paper with numbers and circles&#10;&#10;AI-generated content may be incorrect.">
            <a:extLst>
              <a:ext uri="{FF2B5EF4-FFF2-40B4-BE49-F238E27FC236}">
                <a16:creationId xmlns:a16="http://schemas.microsoft.com/office/drawing/2014/main" id="{24A501EE-6B4D-8883-66E0-623B464A0266}"/>
              </a:ext>
            </a:extLst>
          </p:cNvPr>
          <p:cNvPicPr>
            <a:picLocks noGrp="1" noChangeAspect="1"/>
          </p:cNvPicPr>
          <p:nvPr>
            <p:ph idx="1"/>
          </p:nvPr>
        </p:nvPicPr>
        <p:blipFill>
          <a:blip r:embed="rId2"/>
          <a:stretch>
            <a:fillRect/>
          </a:stretch>
        </p:blipFill>
        <p:spPr>
          <a:xfrm>
            <a:off x="405334" y="1132274"/>
            <a:ext cx="4056524" cy="2806745"/>
          </a:xfrm>
          <a:prstGeom prst="rect">
            <a:avLst/>
          </a:prstGeom>
        </p:spPr>
      </p:pic>
      <p:pic>
        <p:nvPicPr>
          <p:cNvPr id="5" name="Picture 4" descr="A graph on a piece of paper&#10;&#10;AI-generated content may be incorrect.">
            <a:extLst>
              <a:ext uri="{FF2B5EF4-FFF2-40B4-BE49-F238E27FC236}">
                <a16:creationId xmlns:a16="http://schemas.microsoft.com/office/drawing/2014/main" id="{2F317AD2-6084-E384-11CC-23914E9D7489}"/>
              </a:ext>
            </a:extLst>
          </p:cNvPr>
          <p:cNvPicPr>
            <a:picLocks noChangeAspect="1"/>
          </p:cNvPicPr>
          <p:nvPr/>
        </p:nvPicPr>
        <p:blipFill>
          <a:blip r:embed="rId3"/>
          <a:stretch>
            <a:fillRect/>
          </a:stretch>
        </p:blipFill>
        <p:spPr>
          <a:xfrm>
            <a:off x="5026197" y="1356926"/>
            <a:ext cx="5537715" cy="2359283"/>
          </a:xfrm>
          <a:prstGeom prst="rect">
            <a:avLst/>
          </a:prstGeom>
        </p:spPr>
      </p:pic>
      <p:sp>
        <p:nvSpPr>
          <p:cNvPr id="6" name="TextBox 5">
            <a:extLst>
              <a:ext uri="{FF2B5EF4-FFF2-40B4-BE49-F238E27FC236}">
                <a16:creationId xmlns:a16="http://schemas.microsoft.com/office/drawing/2014/main" id="{548F9328-74C2-8B0C-B96C-521CD3EDA3AA}"/>
              </a:ext>
            </a:extLst>
          </p:cNvPr>
          <p:cNvSpPr txBox="1"/>
          <p:nvPr/>
        </p:nvSpPr>
        <p:spPr>
          <a:xfrm>
            <a:off x="5251621" y="3940432"/>
            <a:ext cx="523102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latin typeface="SassoonPrimary" panose="020B0500000000000000" pitchFamily="34" charset="0"/>
              </a:rPr>
              <a:t>The tricky part of this problem is to bridge 1500. When a pupil understands how to apply number bonds, they can quickly see that 74 and 26 make 100. The 38 has been split into 26 and 12 and we will refer to this strategy later.</a:t>
            </a:r>
          </a:p>
        </p:txBody>
      </p:sp>
      <p:sp>
        <p:nvSpPr>
          <p:cNvPr id="7" name="TextBox 6">
            <a:extLst>
              <a:ext uri="{FF2B5EF4-FFF2-40B4-BE49-F238E27FC236}">
                <a16:creationId xmlns:a16="http://schemas.microsoft.com/office/drawing/2014/main" id="{19B1FE53-FF87-E748-3EF4-C62F5749E6E5}"/>
              </a:ext>
            </a:extLst>
          </p:cNvPr>
          <p:cNvSpPr txBox="1"/>
          <p:nvPr/>
        </p:nvSpPr>
        <p:spPr>
          <a:xfrm>
            <a:off x="659026" y="4269946"/>
            <a:ext cx="358345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latin typeface="SassoonPrimary" panose="020B0500000000000000" pitchFamily="34" charset="0"/>
              </a:rPr>
              <a:t>Number bonds practise. Pupils make the next 10, then make the next 100 and combine.</a:t>
            </a:r>
          </a:p>
        </p:txBody>
      </p:sp>
    </p:spTree>
    <p:extLst>
      <p:ext uri="{BB962C8B-B14F-4D97-AF65-F5344CB8AC3E}">
        <p14:creationId xmlns:p14="http://schemas.microsoft.com/office/powerpoint/2010/main" val="3712908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D75A5B51-0925-4835-8511-A0DD17EAA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4D1ED3-4D8A-20A4-CE29-5804786D9DA3}"/>
              </a:ext>
            </a:extLst>
          </p:cNvPr>
          <p:cNvSpPr>
            <a:spLocks noGrp="1"/>
          </p:cNvSpPr>
          <p:nvPr>
            <p:ph type="title"/>
          </p:nvPr>
        </p:nvSpPr>
        <p:spPr>
          <a:xfrm>
            <a:off x="612648" y="365125"/>
            <a:ext cx="5295015" cy="2063808"/>
          </a:xfrm>
        </p:spPr>
        <p:txBody>
          <a:bodyPr anchor="b">
            <a:normAutofit/>
          </a:bodyPr>
          <a:lstStyle/>
          <a:p>
            <a:r>
              <a:rPr lang="en-GB" sz="4600" b="1" dirty="0">
                <a:latin typeface="SassoonPrimary" panose="020B0500000000000000" pitchFamily="34" charset="0"/>
              </a:rPr>
              <a:t>Addition/ Subtraction- Fact Families</a:t>
            </a:r>
          </a:p>
        </p:txBody>
      </p:sp>
      <p:sp>
        <p:nvSpPr>
          <p:cNvPr id="31" name="Sketch line">
            <a:extLst>
              <a:ext uri="{FF2B5EF4-FFF2-40B4-BE49-F238E27FC236}">
                <a16:creationId xmlns:a16="http://schemas.microsoft.com/office/drawing/2014/main" id="{5CDFD20D-8E4F-4E3A-AF87-93F23E0D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650181"/>
            <a:ext cx="4343400" cy="18288"/>
          </a:xfrm>
          <a:custGeom>
            <a:avLst/>
            <a:gdLst>
              <a:gd name="csX0" fmla="*/ 0 w 4343400"/>
              <a:gd name="csY0" fmla="*/ 0 h 18288"/>
              <a:gd name="csX1" fmla="*/ 577052 w 4343400"/>
              <a:gd name="csY1" fmla="*/ 0 h 18288"/>
              <a:gd name="csX2" fmla="*/ 1067235 w 4343400"/>
              <a:gd name="csY2" fmla="*/ 0 h 18288"/>
              <a:gd name="csX3" fmla="*/ 1600853 w 4343400"/>
              <a:gd name="csY3" fmla="*/ 0 h 18288"/>
              <a:gd name="csX4" fmla="*/ 2264773 w 4343400"/>
              <a:gd name="csY4" fmla="*/ 0 h 18288"/>
              <a:gd name="csX5" fmla="*/ 2841825 w 4343400"/>
              <a:gd name="csY5" fmla="*/ 0 h 18288"/>
              <a:gd name="csX6" fmla="*/ 3375442 w 4343400"/>
              <a:gd name="csY6" fmla="*/ 0 h 18288"/>
              <a:gd name="csX7" fmla="*/ 4343400 w 4343400"/>
              <a:gd name="csY7" fmla="*/ 0 h 18288"/>
              <a:gd name="csX8" fmla="*/ 4343400 w 4343400"/>
              <a:gd name="csY8" fmla="*/ 18288 h 18288"/>
              <a:gd name="csX9" fmla="*/ 3722914 w 4343400"/>
              <a:gd name="csY9" fmla="*/ 18288 h 18288"/>
              <a:gd name="csX10" fmla="*/ 3189297 w 4343400"/>
              <a:gd name="csY10" fmla="*/ 18288 h 18288"/>
              <a:gd name="csX11" fmla="*/ 2481943 w 4343400"/>
              <a:gd name="csY11" fmla="*/ 18288 h 18288"/>
              <a:gd name="csX12" fmla="*/ 1904891 w 4343400"/>
              <a:gd name="csY12" fmla="*/ 18288 h 18288"/>
              <a:gd name="csX13" fmla="*/ 1414707 w 4343400"/>
              <a:gd name="csY13" fmla="*/ 18288 h 18288"/>
              <a:gd name="csX14" fmla="*/ 750788 w 4343400"/>
              <a:gd name="csY14" fmla="*/ 18288 h 18288"/>
              <a:gd name="csX15" fmla="*/ 0 w 4343400"/>
              <a:gd name="csY15" fmla="*/ 18288 h 18288"/>
              <a:gd name="csX16" fmla="*/ 0 w 43434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CAD34FA-BF91-27E9-A1E5-31E7BFEF6CE6}"/>
              </a:ext>
            </a:extLst>
          </p:cNvPr>
          <p:cNvSpPr>
            <a:spLocks noGrp="1"/>
          </p:cNvSpPr>
          <p:nvPr>
            <p:ph idx="1"/>
          </p:nvPr>
        </p:nvSpPr>
        <p:spPr>
          <a:xfrm>
            <a:off x="612648" y="2908005"/>
            <a:ext cx="5295015" cy="3268957"/>
          </a:xfrm>
        </p:spPr>
        <p:txBody>
          <a:bodyPr>
            <a:normAutofit fontScale="92500"/>
          </a:bodyPr>
          <a:lstStyle/>
          <a:p>
            <a:r>
              <a:rPr lang="en-GB" sz="2200" dirty="0">
                <a:latin typeface="SassoonPrimary" panose="020B0500000000000000" pitchFamily="34" charset="0"/>
              </a:rPr>
              <a:t>Children understanding that numbers are related through addition and subtraction. </a:t>
            </a:r>
          </a:p>
          <a:p>
            <a:r>
              <a:rPr lang="en-GB" sz="2200" dirty="0">
                <a:latin typeface="SassoonPrimary" panose="020B0500000000000000" pitchFamily="34" charset="0"/>
              </a:rPr>
              <a:t> Knowing that addition is commutative (the numbers can swap around and you will get the same answer)</a:t>
            </a:r>
          </a:p>
          <a:p>
            <a:r>
              <a:rPr lang="en-GB" sz="2200" dirty="0">
                <a:latin typeface="SassoonPrimary" panose="020B0500000000000000" pitchFamily="34" charset="0"/>
              </a:rPr>
              <a:t>Subtraction- the biggest number always goes at the start</a:t>
            </a:r>
          </a:p>
          <a:p>
            <a:r>
              <a:rPr lang="en-GB" sz="2200" dirty="0">
                <a:latin typeface="SassoonPrimary" panose="020B0500000000000000" pitchFamily="34" charset="0"/>
              </a:rPr>
              <a:t>There are no surprises! All the numbers are there for them to use. </a:t>
            </a:r>
          </a:p>
        </p:txBody>
      </p:sp>
      <p:pic>
        <p:nvPicPr>
          <p:cNvPr id="9" name="Picture 8">
            <a:extLst>
              <a:ext uri="{FF2B5EF4-FFF2-40B4-BE49-F238E27FC236}">
                <a16:creationId xmlns:a16="http://schemas.microsoft.com/office/drawing/2014/main" id="{093B5221-C0F1-7074-D490-B5FA151F1BBB}"/>
              </a:ext>
            </a:extLst>
          </p:cNvPr>
          <p:cNvPicPr>
            <a:picLocks noChangeAspect="1"/>
          </p:cNvPicPr>
          <p:nvPr/>
        </p:nvPicPr>
        <p:blipFill>
          <a:blip r:embed="rId2"/>
          <a:stretch>
            <a:fillRect/>
          </a:stretch>
        </p:blipFill>
        <p:spPr>
          <a:xfrm>
            <a:off x="6858092" y="362384"/>
            <a:ext cx="1680214" cy="2884488"/>
          </a:xfrm>
          <a:prstGeom prst="rect">
            <a:avLst/>
          </a:prstGeom>
        </p:spPr>
      </p:pic>
      <p:pic>
        <p:nvPicPr>
          <p:cNvPr id="5" name="Picture 4">
            <a:extLst>
              <a:ext uri="{FF2B5EF4-FFF2-40B4-BE49-F238E27FC236}">
                <a16:creationId xmlns:a16="http://schemas.microsoft.com/office/drawing/2014/main" id="{B8022D32-86F1-C01D-0494-146C30C9DCD1}"/>
              </a:ext>
            </a:extLst>
          </p:cNvPr>
          <p:cNvPicPr>
            <a:picLocks noChangeAspect="1"/>
          </p:cNvPicPr>
          <p:nvPr/>
        </p:nvPicPr>
        <p:blipFill>
          <a:blip r:embed="rId3"/>
          <a:stretch>
            <a:fillRect/>
          </a:stretch>
        </p:blipFill>
        <p:spPr>
          <a:xfrm>
            <a:off x="9224328" y="522255"/>
            <a:ext cx="2603605" cy="2564745"/>
          </a:xfrm>
          <a:prstGeom prst="rect">
            <a:avLst/>
          </a:prstGeom>
        </p:spPr>
      </p:pic>
      <p:pic>
        <p:nvPicPr>
          <p:cNvPr id="6" name="Picture 5">
            <a:extLst>
              <a:ext uri="{FF2B5EF4-FFF2-40B4-BE49-F238E27FC236}">
                <a16:creationId xmlns:a16="http://schemas.microsoft.com/office/drawing/2014/main" id="{D062536B-419D-69FA-9705-5643A218D56C}"/>
              </a:ext>
            </a:extLst>
          </p:cNvPr>
          <p:cNvPicPr>
            <a:picLocks noChangeAspect="1"/>
          </p:cNvPicPr>
          <p:nvPr/>
        </p:nvPicPr>
        <p:blipFill>
          <a:blip r:embed="rId4"/>
          <a:stretch>
            <a:fillRect/>
          </a:stretch>
        </p:blipFill>
        <p:spPr>
          <a:xfrm>
            <a:off x="7043764" y="3426258"/>
            <a:ext cx="4136801" cy="2750705"/>
          </a:xfrm>
          <a:prstGeom prst="rect">
            <a:avLst/>
          </a:prstGeom>
        </p:spPr>
      </p:pic>
    </p:spTree>
    <p:extLst>
      <p:ext uri="{BB962C8B-B14F-4D97-AF65-F5344CB8AC3E}">
        <p14:creationId xmlns:p14="http://schemas.microsoft.com/office/powerpoint/2010/main" val="2172678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D9B979-4892-87D7-A409-261096A31088}"/>
            </a:ext>
          </a:extLst>
        </p:cNvPr>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5AC1364A-3E3D-4F0D-8776-78AF3A270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CBE30C-1A24-4FE1-F8D2-C2BFF0CBAF18}"/>
              </a:ext>
            </a:extLst>
          </p:cNvPr>
          <p:cNvSpPr>
            <a:spLocks noGrp="1"/>
          </p:cNvSpPr>
          <p:nvPr>
            <p:ph type="title"/>
          </p:nvPr>
        </p:nvSpPr>
        <p:spPr>
          <a:xfrm>
            <a:off x="4797501" y="329184"/>
            <a:ext cx="6755626" cy="1783080"/>
          </a:xfrm>
        </p:spPr>
        <p:txBody>
          <a:bodyPr anchor="b">
            <a:normAutofit/>
          </a:bodyPr>
          <a:lstStyle/>
          <a:p>
            <a:r>
              <a:rPr lang="en-GB" sz="5400" dirty="0">
                <a:latin typeface="SassoonPrimary" panose="020B0500000000000000" pitchFamily="34" charset="0"/>
              </a:rPr>
              <a:t>Addition- Early Level</a:t>
            </a:r>
          </a:p>
        </p:txBody>
      </p:sp>
      <p:sp>
        <p:nvSpPr>
          <p:cNvPr id="2057"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494"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BC6382CC-3FE3-C0D3-3960-2D5FE8E60770}"/>
              </a:ext>
            </a:extLst>
          </p:cNvPr>
          <p:cNvPicPr>
            <a:picLocks noChangeAspect="1"/>
          </p:cNvPicPr>
          <p:nvPr/>
        </p:nvPicPr>
        <p:blipFill>
          <a:blip r:embed="rId2"/>
          <a:stretch>
            <a:fillRect/>
          </a:stretch>
        </p:blipFill>
        <p:spPr>
          <a:xfrm rot="21600000">
            <a:off x="573207" y="914268"/>
            <a:ext cx="3313130" cy="1145091"/>
          </a:xfrm>
          <a:prstGeom prst="rect">
            <a:avLst/>
          </a:prstGeom>
        </p:spPr>
      </p:pic>
      <p:sp>
        <p:nvSpPr>
          <p:cNvPr id="3" name="Content Placeholder 2">
            <a:extLst>
              <a:ext uri="{FF2B5EF4-FFF2-40B4-BE49-F238E27FC236}">
                <a16:creationId xmlns:a16="http://schemas.microsoft.com/office/drawing/2014/main" id="{A83F9767-7965-35EE-4620-6F43ABF45B4D}"/>
              </a:ext>
            </a:extLst>
          </p:cNvPr>
          <p:cNvSpPr>
            <a:spLocks noGrp="1"/>
          </p:cNvSpPr>
          <p:nvPr>
            <p:ph idx="1"/>
          </p:nvPr>
        </p:nvSpPr>
        <p:spPr>
          <a:xfrm>
            <a:off x="4797494" y="2706624"/>
            <a:ext cx="6755626" cy="3570514"/>
          </a:xfrm>
        </p:spPr>
        <p:txBody>
          <a:bodyPr>
            <a:normAutofit fontScale="70000" lnSpcReduction="20000"/>
          </a:bodyPr>
          <a:lstStyle/>
          <a:p>
            <a:r>
              <a:rPr lang="en-GB" sz="2000" dirty="0">
                <a:latin typeface="SassoonPrimary" panose="020B0500000000000000" pitchFamily="34" charset="0"/>
              </a:rPr>
              <a:t>Adding up to 10</a:t>
            </a:r>
          </a:p>
          <a:p>
            <a:r>
              <a:rPr lang="en-GB" sz="2000" dirty="0">
                <a:latin typeface="SassoonPrimary" panose="020B0500000000000000" pitchFamily="34" charset="0"/>
              </a:rPr>
              <a:t>Conceptual understanding of addition- understanding you will get a bigger number, knowing final number you touch is your total</a:t>
            </a:r>
          </a:p>
          <a:p>
            <a:r>
              <a:rPr lang="en-GB" sz="2000" dirty="0">
                <a:latin typeface="SassoonPrimary" panose="020B0500000000000000" pitchFamily="34" charset="0"/>
              </a:rPr>
              <a:t>In P1, they need to grasp that that putting two amounts together, creates a total, the numbers go up the number line- the numbers get bigger. </a:t>
            </a:r>
          </a:p>
          <a:p>
            <a:r>
              <a:rPr lang="en-GB" sz="2000" dirty="0">
                <a:latin typeface="SassoonPrimary" panose="020B0500000000000000" pitchFamily="34" charset="0"/>
              </a:rPr>
              <a:t>Concrete Materials (cubes- ‘there’s 4 cubes!, can you count them and check for me?’</a:t>
            </a:r>
          </a:p>
          <a:p>
            <a:r>
              <a:rPr lang="en-GB" sz="2000" dirty="0">
                <a:solidFill>
                  <a:srgbClr val="FF0000"/>
                </a:solidFill>
                <a:latin typeface="SassoonPrimary" panose="020B0500000000000000" pitchFamily="34" charset="0"/>
              </a:rPr>
              <a:t>It’s helpful if children are secure in subitising</a:t>
            </a:r>
          </a:p>
          <a:p>
            <a:r>
              <a:rPr lang="en-GB" sz="2000" dirty="0">
                <a:latin typeface="SassoonPrimary" panose="020B0500000000000000" pitchFamily="34" charset="0"/>
              </a:rPr>
              <a:t>Using ten frames and numicon really support subitising whilst addition and support speed in recognising the answers</a:t>
            </a:r>
          </a:p>
          <a:p>
            <a:r>
              <a:rPr lang="en-GB" sz="2000" dirty="0">
                <a:latin typeface="SassoonPrimary" panose="020B0500000000000000" pitchFamily="34" charset="0"/>
              </a:rPr>
              <a:t>Numicon- how numbers fit together- knowing the colours supports with quick addition</a:t>
            </a:r>
          </a:p>
          <a:p>
            <a:r>
              <a:rPr lang="en-GB" sz="2000" dirty="0">
                <a:latin typeface="SassoonPrimary" panose="020B0500000000000000" pitchFamily="34" charset="0"/>
              </a:rPr>
              <a:t>Cuisenaire Rods</a:t>
            </a:r>
          </a:p>
          <a:p>
            <a:r>
              <a:rPr lang="en-GB" sz="2000" dirty="0">
                <a:latin typeface="SassoonPrimary" panose="020B0500000000000000" pitchFamily="34" charset="0"/>
              </a:rPr>
              <a:t>Draw it!</a:t>
            </a:r>
          </a:p>
          <a:p>
            <a:r>
              <a:rPr lang="en-GB" sz="2000" dirty="0">
                <a:latin typeface="SassoonPrimary" panose="020B0500000000000000" pitchFamily="34" charset="0"/>
              </a:rPr>
              <a:t>Part- Part Whole</a:t>
            </a:r>
          </a:p>
          <a:p>
            <a:endParaRPr lang="en-GB" sz="2000" dirty="0">
              <a:latin typeface="SassoonPrimary" panose="020B0500000000000000" pitchFamily="34" charset="0"/>
            </a:endParaRPr>
          </a:p>
          <a:p>
            <a:endParaRPr lang="en-GB" sz="2000" dirty="0"/>
          </a:p>
          <a:p>
            <a:pPr marL="0" indent="0">
              <a:buNone/>
            </a:pPr>
            <a:endParaRPr lang="en-GB" sz="2000" dirty="0"/>
          </a:p>
        </p:txBody>
      </p:sp>
      <p:pic>
        <p:nvPicPr>
          <p:cNvPr id="6" name="Picture 5">
            <a:extLst>
              <a:ext uri="{FF2B5EF4-FFF2-40B4-BE49-F238E27FC236}">
                <a16:creationId xmlns:a16="http://schemas.microsoft.com/office/drawing/2014/main" id="{7D516C48-0627-79D0-CC15-A4023A98F482}"/>
              </a:ext>
            </a:extLst>
          </p:cNvPr>
          <p:cNvPicPr>
            <a:picLocks noChangeAspect="1"/>
          </p:cNvPicPr>
          <p:nvPr/>
        </p:nvPicPr>
        <p:blipFill>
          <a:blip r:embed="rId3"/>
          <a:stretch>
            <a:fillRect/>
          </a:stretch>
        </p:blipFill>
        <p:spPr>
          <a:xfrm rot="16200000">
            <a:off x="1763023" y="1083027"/>
            <a:ext cx="933498" cy="4197566"/>
          </a:xfrm>
          <a:prstGeom prst="rect">
            <a:avLst/>
          </a:prstGeom>
        </p:spPr>
      </p:pic>
      <p:pic>
        <p:nvPicPr>
          <p:cNvPr id="8" name="Picture 7">
            <a:extLst>
              <a:ext uri="{FF2B5EF4-FFF2-40B4-BE49-F238E27FC236}">
                <a16:creationId xmlns:a16="http://schemas.microsoft.com/office/drawing/2014/main" id="{4B1CC49D-0757-5455-59EA-3D1336849879}"/>
              </a:ext>
            </a:extLst>
          </p:cNvPr>
          <p:cNvPicPr>
            <a:picLocks noChangeAspect="1"/>
          </p:cNvPicPr>
          <p:nvPr/>
        </p:nvPicPr>
        <p:blipFill>
          <a:blip r:embed="rId4"/>
          <a:stretch>
            <a:fillRect/>
          </a:stretch>
        </p:blipFill>
        <p:spPr>
          <a:xfrm>
            <a:off x="1246043" y="4356957"/>
            <a:ext cx="1967459" cy="1325896"/>
          </a:xfrm>
          <a:prstGeom prst="rect">
            <a:avLst/>
          </a:prstGeom>
        </p:spPr>
      </p:pic>
      <p:pic>
        <p:nvPicPr>
          <p:cNvPr id="10" name="Picture 9">
            <a:extLst>
              <a:ext uri="{FF2B5EF4-FFF2-40B4-BE49-F238E27FC236}">
                <a16:creationId xmlns:a16="http://schemas.microsoft.com/office/drawing/2014/main" id="{CF105803-4F02-46E8-DD7E-3CCD3831C370}"/>
              </a:ext>
            </a:extLst>
          </p:cNvPr>
          <p:cNvPicPr>
            <a:picLocks noChangeAspect="1"/>
          </p:cNvPicPr>
          <p:nvPr/>
        </p:nvPicPr>
        <p:blipFill>
          <a:blip r:embed="rId5"/>
          <a:stretch>
            <a:fillRect/>
          </a:stretch>
        </p:blipFill>
        <p:spPr>
          <a:xfrm>
            <a:off x="210312" y="5791318"/>
            <a:ext cx="4669632" cy="776251"/>
          </a:xfrm>
          <a:prstGeom prst="rect">
            <a:avLst/>
          </a:prstGeom>
        </p:spPr>
      </p:pic>
    </p:spTree>
    <p:extLst>
      <p:ext uri="{BB962C8B-B14F-4D97-AF65-F5344CB8AC3E}">
        <p14:creationId xmlns:p14="http://schemas.microsoft.com/office/powerpoint/2010/main" val="3743332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9D9EBA-3100-EBA9-851B-5598B215CFA2}"/>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4BFCCA4-109C-4B21-816E-144FE75C3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86DB6B8-5056-9619-3132-57E308A1D812}"/>
              </a:ext>
            </a:extLst>
          </p:cNvPr>
          <p:cNvSpPr>
            <a:spLocks noGrp="1"/>
          </p:cNvSpPr>
          <p:nvPr>
            <p:ph type="title"/>
          </p:nvPr>
        </p:nvSpPr>
        <p:spPr>
          <a:xfrm>
            <a:off x="630918" y="643465"/>
            <a:ext cx="4816981" cy="1846615"/>
          </a:xfrm>
        </p:spPr>
        <p:txBody>
          <a:bodyPr anchor="b">
            <a:noAutofit/>
          </a:bodyPr>
          <a:lstStyle/>
          <a:p>
            <a:r>
              <a:rPr lang="en-GB" b="1" dirty="0">
                <a:latin typeface="SassoonPrimary" panose="020B0500000000000000" pitchFamily="34" charset="0"/>
              </a:rPr>
              <a:t>Addition- </a:t>
            </a:r>
            <a:br>
              <a:rPr lang="en-GB" b="1" dirty="0">
                <a:latin typeface="SassoonPrimary" panose="020B0500000000000000" pitchFamily="34" charset="0"/>
              </a:rPr>
            </a:br>
            <a:r>
              <a:rPr lang="en-GB" b="1" dirty="0">
                <a:latin typeface="SassoonPrimary" panose="020B0500000000000000" pitchFamily="34" charset="0"/>
              </a:rPr>
              <a:t>Part- Part Whole</a:t>
            </a:r>
          </a:p>
        </p:txBody>
      </p:sp>
      <p:sp>
        <p:nvSpPr>
          <p:cNvPr id="16" name="sketch line">
            <a:extLst>
              <a:ext uri="{FF2B5EF4-FFF2-40B4-BE49-F238E27FC236}">
                <a16:creationId xmlns:a16="http://schemas.microsoft.com/office/drawing/2014/main" id="{0059B5C0-FEC8-4370-AF45-02E3AEF6F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659144"/>
            <a:ext cx="3566160" cy="18288"/>
          </a:xfrm>
          <a:custGeom>
            <a:avLst/>
            <a:gdLst>
              <a:gd name="csX0" fmla="*/ 0 w 3566160"/>
              <a:gd name="csY0" fmla="*/ 0 h 18288"/>
              <a:gd name="csX1" fmla="*/ 665683 w 3566160"/>
              <a:gd name="csY1" fmla="*/ 0 h 18288"/>
              <a:gd name="csX2" fmla="*/ 1331366 w 3566160"/>
              <a:gd name="csY2" fmla="*/ 0 h 18288"/>
              <a:gd name="csX3" fmla="*/ 1818742 w 3566160"/>
              <a:gd name="csY3" fmla="*/ 0 h 18288"/>
              <a:gd name="csX4" fmla="*/ 2413102 w 3566160"/>
              <a:gd name="csY4" fmla="*/ 0 h 18288"/>
              <a:gd name="csX5" fmla="*/ 2936138 w 3566160"/>
              <a:gd name="csY5" fmla="*/ 0 h 18288"/>
              <a:gd name="csX6" fmla="*/ 3566160 w 3566160"/>
              <a:gd name="csY6" fmla="*/ 0 h 18288"/>
              <a:gd name="csX7" fmla="*/ 3566160 w 3566160"/>
              <a:gd name="csY7" fmla="*/ 18288 h 18288"/>
              <a:gd name="csX8" fmla="*/ 2971800 w 3566160"/>
              <a:gd name="csY8" fmla="*/ 18288 h 18288"/>
              <a:gd name="csX9" fmla="*/ 2448763 w 3566160"/>
              <a:gd name="csY9" fmla="*/ 18288 h 18288"/>
              <a:gd name="csX10" fmla="*/ 1854403 w 3566160"/>
              <a:gd name="csY10" fmla="*/ 18288 h 18288"/>
              <a:gd name="csX11" fmla="*/ 1295705 w 3566160"/>
              <a:gd name="csY11" fmla="*/ 18288 h 18288"/>
              <a:gd name="csX12" fmla="*/ 772668 w 3566160"/>
              <a:gd name="csY12" fmla="*/ 18288 h 18288"/>
              <a:gd name="csX13" fmla="*/ 0 w 3566160"/>
              <a:gd name="csY13" fmla="*/ 18288 h 18288"/>
              <a:gd name="csX14" fmla="*/ 0 w 3566160"/>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566160" h="18288" fill="none" extrusionOk="0">
                <a:moveTo>
                  <a:pt x="0" y="0"/>
                </a:moveTo>
                <a:cubicBezTo>
                  <a:pt x="222644" y="15773"/>
                  <a:pt x="447078" y="-30288"/>
                  <a:pt x="665683" y="0"/>
                </a:cubicBezTo>
                <a:cubicBezTo>
                  <a:pt x="884288" y="30288"/>
                  <a:pt x="1132425" y="-6167"/>
                  <a:pt x="1331366" y="0"/>
                </a:cubicBezTo>
                <a:cubicBezTo>
                  <a:pt x="1530307" y="6167"/>
                  <a:pt x="1680942" y="17562"/>
                  <a:pt x="1818742" y="0"/>
                </a:cubicBezTo>
                <a:cubicBezTo>
                  <a:pt x="1956542" y="-17562"/>
                  <a:pt x="2130227" y="23032"/>
                  <a:pt x="2413102" y="0"/>
                </a:cubicBezTo>
                <a:cubicBezTo>
                  <a:pt x="2695977" y="-23032"/>
                  <a:pt x="2679988" y="-13260"/>
                  <a:pt x="2936138" y="0"/>
                </a:cubicBezTo>
                <a:cubicBezTo>
                  <a:pt x="3192288" y="13260"/>
                  <a:pt x="3378668" y="16268"/>
                  <a:pt x="3566160" y="0"/>
                </a:cubicBezTo>
                <a:cubicBezTo>
                  <a:pt x="3566199" y="7328"/>
                  <a:pt x="3566779" y="9982"/>
                  <a:pt x="3566160" y="18288"/>
                </a:cubicBezTo>
                <a:cubicBezTo>
                  <a:pt x="3315478" y="45899"/>
                  <a:pt x="3188272" y="-7574"/>
                  <a:pt x="2971800" y="18288"/>
                </a:cubicBezTo>
                <a:cubicBezTo>
                  <a:pt x="2755328" y="44150"/>
                  <a:pt x="2598570" y="34692"/>
                  <a:pt x="2448763" y="18288"/>
                </a:cubicBezTo>
                <a:cubicBezTo>
                  <a:pt x="2298956" y="1884"/>
                  <a:pt x="2011344" y="-7043"/>
                  <a:pt x="1854403" y="18288"/>
                </a:cubicBezTo>
                <a:cubicBezTo>
                  <a:pt x="1697462" y="43619"/>
                  <a:pt x="1444994" y="618"/>
                  <a:pt x="1295705" y="18288"/>
                </a:cubicBezTo>
                <a:cubicBezTo>
                  <a:pt x="1146416" y="35958"/>
                  <a:pt x="965401" y="42167"/>
                  <a:pt x="772668" y="18288"/>
                </a:cubicBezTo>
                <a:cubicBezTo>
                  <a:pt x="579935" y="-5591"/>
                  <a:pt x="352420" y="-19381"/>
                  <a:pt x="0" y="18288"/>
                </a:cubicBezTo>
                <a:cubicBezTo>
                  <a:pt x="-593" y="9736"/>
                  <a:pt x="244" y="6610"/>
                  <a:pt x="0" y="0"/>
                </a:cubicBezTo>
                <a:close/>
              </a:path>
              <a:path w="3566160" h="18288" stroke="0" extrusionOk="0">
                <a:moveTo>
                  <a:pt x="0" y="0"/>
                </a:moveTo>
                <a:cubicBezTo>
                  <a:pt x="169947" y="-5008"/>
                  <a:pt x="340602" y="-17518"/>
                  <a:pt x="594360" y="0"/>
                </a:cubicBezTo>
                <a:cubicBezTo>
                  <a:pt x="848118" y="17518"/>
                  <a:pt x="997921" y="8866"/>
                  <a:pt x="1224382" y="0"/>
                </a:cubicBezTo>
                <a:cubicBezTo>
                  <a:pt x="1450843" y="-8866"/>
                  <a:pt x="1572343" y="8392"/>
                  <a:pt x="1783080" y="0"/>
                </a:cubicBezTo>
                <a:cubicBezTo>
                  <a:pt x="1993817" y="-8392"/>
                  <a:pt x="2266728" y="2126"/>
                  <a:pt x="2448763" y="0"/>
                </a:cubicBezTo>
                <a:cubicBezTo>
                  <a:pt x="2630798" y="-2126"/>
                  <a:pt x="2815508" y="-13843"/>
                  <a:pt x="3043123" y="0"/>
                </a:cubicBezTo>
                <a:cubicBezTo>
                  <a:pt x="3270738" y="13843"/>
                  <a:pt x="3420568" y="2184"/>
                  <a:pt x="3566160" y="0"/>
                </a:cubicBezTo>
                <a:cubicBezTo>
                  <a:pt x="3566487" y="8595"/>
                  <a:pt x="3566088" y="13110"/>
                  <a:pt x="3566160" y="18288"/>
                </a:cubicBezTo>
                <a:cubicBezTo>
                  <a:pt x="3421748" y="9323"/>
                  <a:pt x="3176383" y="-3939"/>
                  <a:pt x="2971800" y="18288"/>
                </a:cubicBezTo>
                <a:cubicBezTo>
                  <a:pt x="2767217" y="40515"/>
                  <a:pt x="2590769" y="4336"/>
                  <a:pt x="2306117" y="18288"/>
                </a:cubicBezTo>
                <a:cubicBezTo>
                  <a:pt x="2021465" y="32240"/>
                  <a:pt x="1860727" y="-9280"/>
                  <a:pt x="1676095" y="18288"/>
                </a:cubicBezTo>
                <a:cubicBezTo>
                  <a:pt x="1491463" y="45856"/>
                  <a:pt x="1329173" y="5765"/>
                  <a:pt x="1153058" y="18288"/>
                </a:cubicBezTo>
                <a:cubicBezTo>
                  <a:pt x="976943" y="30811"/>
                  <a:pt x="895178" y="4751"/>
                  <a:pt x="665683" y="18288"/>
                </a:cubicBezTo>
                <a:cubicBezTo>
                  <a:pt x="436189" y="31825"/>
                  <a:pt x="302924" y="2002"/>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BBD1A99-31BC-5CFC-C822-321044AF2DB2}"/>
              </a:ext>
            </a:extLst>
          </p:cNvPr>
          <p:cNvSpPr>
            <a:spLocks noGrp="1"/>
          </p:cNvSpPr>
          <p:nvPr>
            <p:ph idx="1"/>
          </p:nvPr>
        </p:nvSpPr>
        <p:spPr>
          <a:xfrm>
            <a:off x="630936" y="2807167"/>
            <a:ext cx="3895522" cy="3386399"/>
          </a:xfrm>
        </p:spPr>
        <p:txBody>
          <a:bodyPr>
            <a:normAutofit/>
          </a:bodyPr>
          <a:lstStyle/>
          <a:p>
            <a:r>
              <a:rPr lang="en-GB" sz="2200" dirty="0">
                <a:latin typeface="SassoonPrimary" panose="020B0500000000000000" pitchFamily="34" charset="0"/>
              </a:rPr>
              <a:t>Breaking numbers in two parts</a:t>
            </a:r>
          </a:p>
          <a:p>
            <a:r>
              <a:rPr lang="en-GB" sz="2200" dirty="0">
                <a:latin typeface="SassoonPrimary" panose="020B0500000000000000" pitchFamily="34" charset="0"/>
              </a:rPr>
              <a:t>This is abstract- it is important learner does this with concrete materials/ drawings first</a:t>
            </a:r>
          </a:p>
          <a:p>
            <a:r>
              <a:rPr lang="en-GB" sz="2200" dirty="0">
                <a:latin typeface="SassoonPrimary" panose="020B0500000000000000" pitchFamily="34" charset="0"/>
              </a:rPr>
              <a:t>Alastair is going to show you how this might be used in first and second level</a:t>
            </a:r>
          </a:p>
        </p:txBody>
      </p:sp>
      <p:pic>
        <p:nvPicPr>
          <p:cNvPr id="7" name="Picture 6">
            <a:extLst>
              <a:ext uri="{FF2B5EF4-FFF2-40B4-BE49-F238E27FC236}">
                <a16:creationId xmlns:a16="http://schemas.microsoft.com/office/drawing/2014/main" id="{50ACCA70-39D0-8AAE-AAAC-BB80C88FC85D}"/>
              </a:ext>
            </a:extLst>
          </p:cNvPr>
          <p:cNvPicPr>
            <a:picLocks noChangeAspect="1"/>
          </p:cNvPicPr>
          <p:nvPr/>
        </p:nvPicPr>
        <p:blipFill>
          <a:blip r:embed="rId2"/>
          <a:stretch>
            <a:fillRect/>
          </a:stretch>
        </p:blipFill>
        <p:spPr>
          <a:xfrm>
            <a:off x="5245205" y="1078227"/>
            <a:ext cx="2665765" cy="2449965"/>
          </a:xfrm>
          <a:prstGeom prst="rect">
            <a:avLst/>
          </a:prstGeom>
        </p:spPr>
      </p:pic>
      <p:pic>
        <p:nvPicPr>
          <p:cNvPr id="6" name="Picture 5">
            <a:extLst>
              <a:ext uri="{FF2B5EF4-FFF2-40B4-BE49-F238E27FC236}">
                <a16:creationId xmlns:a16="http://schemas.microsoft.com/office/drawing/2014/main" id="{9EF5F958-02FE-255F-020D-9DC7D34AAA7B}"/>
              </a:ext>
            </a:extLst>
          </p:cNvPr>
          <p:cNvPicPr>
            <a:picLocks noChangeAspect="1"/>
          </p:cNvPicPr>
          <p:nvPr/>
        </p:nvPicPr>
        <p:blipFill>
          <a:blip r:embed="rId3"/>
          <a:stretch>
            <a:fillRect/>
          </a:stretch>
        </p:blipFill>
        <p:spPr>
          <a:xfrm rot="16200000">
            <a:off x="9482945" y="-406928"/>
            <a:ext cx="1315500" cy="3785616"/>
          </a:xfrm>
          <a:prstGeom prst="rect">
            <a:avLst/>
          </a:prstGeom>
        </p:spPr>
      </p:pic>
      <p:pic>
        <p:nvPicPr>
          <p:cNvPr id="9" name="Picture 8">
            <a:extLst>
              <a:ext uri="{FF2B5EF4-FFF2-40B4-BE49-F238E27FC236}">
                <a16:creationId xmlns:a16="http://schemas.microsoft.com/office/drawing/2014/main" id="{C03995DE-C607-BB5D-C838-F66B77C09277}"/>
              </a:ext>
            </a:extLst>
          </p:cNvPr>
          <p:cNvPicPr>
            <a:picLocks noChangeAspect="1"/>
          </p:cNvPicPr>
          <p:nvPr/>
        </p:nvPicPr>
        <p:blipFill>
          <a:blip r:embed="rId4"/>
          <a:stretch>
            <a:fillRect/>
          </a:stretch>
        </p:blipFill>
        <p:spPr>
          <a:xfrm rot="16200000">
            <a:off x="5701358" y="3444636"/>
            <a:ext cx="1682348" cy="3099816"/>
          </a:xfrm>
          <a:prstGeom prst="rect">
            <a:avLst/>
          </a:prstGeom>
        </p:spPr>
      </p:pic>
      <p:pic>
        <p:nvPicPr>
          <p:cNvPr id="5" name="Picture 4">
            <a:extLst>
              <a:ext uri="{FF2B5EF4-FFF2-40B4-BE49-F238E27FC236}">
                <a16:creationId xmlns:a16="http://schemas.microsoft.com/office/drawing/2014/main" id="{A32248D5-2CC3-A2D2-EE46-5480B89AF0EA}"/>
              </a:ext>
            </a:extLst>
          </p:cNvPr>
          <p:cNvPicPr>
            <a:picLocks noChangeAspect="1"/>
          </p:cNvPicPr>
          <p:nvPr/>
        </p:nvPicPr>
        <p:blipFill>
          <a:blip r:embed="rId5"/>
          <a:stretch>
            <a:fillRect/>
          </a:stretch>
        </p:blipFill>
        <p:spPr>
          <a:xfrm>
            <a:off x="8247888" y="3528192"/>
            <a:ext cx="3785616" cy="2108941"/>
          </a:xfrm>
          <a:prstGeom prst="rect">
            <a:avLst/>
          </a:prstGeom>
        </p:spPr>
      </p:pic>
    </p:spTree>
    <p:extLst>
      <p:ext uri="{BB962C8B-B14F-4D97-AF65-F5344CB8AC3E}">
        <p14:creationId xmlns:p14="http://schemas.microsoft.com/office/powerpoint/2010/main" val="4238693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3B475F8-50AE-46A0-9943-B2B63183D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92D284-5133-5929-156D-941941DD58AF}"/>
              </a:ext>
            </a:extLst>
          </p:cNvPr>
          <p:cNvSpPr>
            <a:spLocks noGrp="1"/>
          </p:cNvSpPr>
          <p:nvPr>
            <p:ph type="title"/>
          </p:nvPr>
        </p:nvSpPr>
        <p:spPr>
          <a:xfrm>
            <a:off x="612649" y="365125"/>
            <a:ext cx="5483352" cy="1776484"/>
          </a:xfrm>
        </p:spPr>
        <p:txBody>
          <a:bodyPr anchor="b">
            <a:normAutofit/>
          </a:bodyPr>
          <a:lstStyle/>
          <a:p>
            <a:r>
              <a:rPr lang="en-GB" sz="5400" b="1" dirty="0">
                <a:latin typeface="SassoonPrimary" panose="020B0500000000000000" pitchFamily="34" charset="0"/>
              </a:rPr>
              <a:t>Subtraction- Early Level</a:t>
            </a:r>
          </a:p>
        </p:txBody>
      </p:sp>
      <p:pic>
        <p:nvPicPr>
          <p:cNvPr id="7" name="Picture 6">
            <a:extLst>
              <a:ext uri="{FF2B5EF4-FFF2-40B4-BE49-F238E27FC236}">
                <a16:creationId xmlns:a16="http://schemas.microsoft.com/office/drawing/2014/main" id="{5652F971-695B-C604-71A9-B2E030C70BD9}"/>
              </a:ext>
            </a:extLst>
          </p:cNvPr>
          <p:cNvPicPr>
            <a:picLocks noChangeAspect="1"/>
          </p:cNvPicPr>
          <p:nvPr/>
        </p:nvPicPr>
        <p:blipFill>
          <a:blip r:embed="rId2"/>
          <a:stretch>
            <a:fillRect/>
          </a:stretch>
        </p:blipFill>
        <p:spPr>
          <a:xfrm>
            <a:off x="7022247" y="1105266"/>
            <a:ext cx="3532036" cy="616394"/>
          </a:xfrm>
          <a:prstGeom prst="rect">
            <a:avLst/>
          </a:prstGeom>
        </p:spPr>
      </p:pic>
      <p:sp>
        <p:nvSpPr>
          <p:cNvPr id="16" name="sketch line">
            <a:extLst>
              <a:ext uri="{FF2B5EF4-FFF2-40B4-BE49-F238E27FC236}">
                <a16:creationId xmlns:a16="http://schemas.microsoft.com/office/drawing/2014/main" id="{75F6FDB4-2351-48C2-A863-2364A023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315691"/>
            <a:ext cx="4343400" cy="18288"/>
          </a:xfrm>
          <a:custGeom>
            <a:avLst/>
            <a:gdLst>
              <a:gd name="csX0" fmla="*/ 0 w 4343400"/>
              <a:gd name="csY0" fmla="*/ 0 h 18288"/>
              <a:gd name="csX1" fmla="*/ 577052 w 4343400"/>
              <a:gd name="csY1" fmla="*/ 0 h 18288"/>
              <a:gd name="csX2" fmla="*/ 1067235 w 4343400"/>
              <a:gd name="csY2" fmla="*/ 0 h 18288"/>
              <a:gd name="csX3" fmla="*/ 1600853 w 4343400"/>
              <a:gd name="csY3" fmla="*/ 0 h 18288"/>
              <a:gd name="csX4" fmla="*/ 2264773 w 4343400"/>
              <a:gd name="csY4" fmla="*/ 0 h 18288"/>
              <a:gd name="csX5" fmla="*/ 2841825 w 4343400"/>
              <a:gd name="csY5" fmla="*/ 0 h 18288"/>
              <a:gd name="csX6" fmla="*/ 3375442 w 4343400"/>
              <a:gd name="csY6" fmla="*/ 0 h 18288"/>
              <a:gd name="csX7" fmla="*/ 4343400 w 4343400"/>
              <a:gd name="csY7" fmla="*/ 0 h 18288"/>
              <a:gd name="csX8" fmla="*/ 4343400 w 4343400"/>
              <a:gd name="csY8" fmla="*/ 18288 h 18288"/>
              <a:gd name="csX9" fmla="*/ 3722914 w 4343400"/>
              <a:gd name="csY9" fmla="*/ 18288 h 18288"/>
              <a:gd name="csX10" fmla="*/ 3189297 w 4343400"/>
              <a:gd name="csY10" fmla="*/ 18288 h 18288"/>
              <a:gd name="csX11" fmla="*/ 2481943 w 4343400"/>
              <a:gd name="csY11" fmla="*/ 18288 h 18288"/>
              <a:gd name="csX12" fmla="*/ 1904891 w 4343400"/>
              <a:gd name="csY12" fmla="*/ 18288 h 18288"/>
              <a:gd name="csX13" fmla="*/ 1414707 w 4343400"/>
              <a:gd name="csY13" fmla="*/ 18288 h 18288"/>
              <a:gd name="csX14" fmla="*/ 750788 w 4343400"/>
              <a:gd name="csY14" fmla="*/ 18288 h 18288"/>
              <a:gd name="csX15" fmla="*/ 0 w 4343400"/>
              <a:gd name="csY15" fmla="*/ 18288 h 18288"/>
              <a:gd name="csX16" fmla="*/ 0 w 43434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E345815-860F-3215-17DF-BA3659AB6776}"/>
              </a:ext>
            </a:extLst>
          </p:cNvPr>
          <p:cNvSpPr>
            <a:spLocks noGrp="1"/>
          </p:cNvSpPr>
          <p:nvPr>
            <p:ph idx="1"/>
          </p:nvPr>
        </p:nvSpPr>
        <p:spPr>
          <a:xfrm>
            <a:off x="612648" y="2504819"/>
            <a:ext cx="6986016" cy="3672144"/>
          </a:xfrm>
        </p:spPr>
        <p:txBody>
          <a:bodyPr>
            <a:normAutofit lnSpcReduction="10000"/>
          </a:bodyPr>
          <a:lstStyle/>
          <a:p>
            <a:r>
              <a:rPr lang="en-GB" sz="2000" dirty="0">
                <a:latin typeface="SassoonPrimary" panose="020B0500000000000000" pitchFamily="34" charset="0"/>
              </a:rPr>
              <a:t>Children typically find this trickier as it is counting back</a:t>
            </a:r>
          </a:p>
          <a:p>
            <a:r>
              <a:rPr lang="en-GB" sz="2000" dirty="0">
                <a:latin typeface="SassoonPrimary" panose="020B0500000000000000" pitchFamily="34" charset="0"/>
              </a:rPr>
              <a:t>They need to understand that it is not commutative </a:t>
            </a:r>
          </a:p>
          <a:p>
            <a:r>
              <a:rPr lang="en-GB" sz="2000" dirty="0">
                <a:latin typeface="SassoonPrimary" panose="020B0500000000000000" pitchFamily="34" charset="0"/>
              </a:rPr>
              <a:t>They need to understand the importance of zero</a:t>
            </a:r>
          </a:p>
          <a:p>
            <a:r>
              <a:rPr lang="en-GB" sz="2000" dirty="0">
                <a:latin typeface="SassoonPrimary" panose="020B0500000000000000" pitchFamily="34" charset="0"/>
              </a:rPr>
              <a:t>Early level subtraction looks similar to addition</a:t>
            </a:r>
          </a:p>
          <a:p>
            <a:r>
              <a:rPr lang="en-GB" sz="2000" dirty="0">
                <a:latin typeface="SassoonPrimary" panose="020B0500000000000000" pitchFamily="34" charset="0"/>
              </a:rPr>
              <a:t>Use of ten frames</a:t>
            </a:r>
          </a:p>
          <a:p>
            <a:r>
              <a:rPr lang="en-GB" sz="2000" dirty="0">
                <a:latin typeface="SassoonPrimary" panose="020B0500000000000000" pitchFamily="34" charset="0"/>
              </a:rPr>
              <a:t>Number lines and jumping back</a:t>
            </a:r>
          </a:p>
          <a:p>
            <a:r>
              <a:rPr lang="en-GB" sz="2000" dirty="0">
                <a:latin typeface="SassoonPrimary" panose="020B0500000000000000" pitchFamily="34" charset="0"/>
              </a:rPr>
              <a:t>Numicon – smaller number placed on top</a:t>
            </a:r>
          </a:p>
          <a:p>
            <a:r>
              <a:rPr lang="en-GB" sz="2000" dirty="0">
                <a:latin typeface="SassoonPrimary" panose="020B0500000000000000" pitchFamily="34" charset="0"/>
              </a:rPr>
              <a:t>Cuisenaire Rods</a:t>
            </a:r>
          </a:p>
          <a:p>
            <a:r>
              <a:rPr lang="en-GB" sz="2000" dirty="0">
                <a:latin typeface="SassoonPrimary" panose="020B0500000000000000" pitchFamily="34" charset="0"/>
              </a:rPr>
              <a:t>Concrete materials- understanding the total number is going to be less</a:t>
            </a:r>
          </a:p>
          <a:p>
            <a:endParaRPr lang="en-GB" sz="2000" dirty="0">
              <a:latin typeface="SassoonPrimary" panose="020B0500000000000000" pitchFamily="34" charset="0"/>
            </a:endParaRPr>
          </a:p>
        </p:txBody>
      </p:sp>
      <p:pic>
        <p:nvPicPr>
          <p:cNvPr id="9" name="Picture 8">
            <a:extLst>
              <a:ext uri="{FF2B5EF4-FFF2-40B4-BE49-F238E27FC236}">
                <a16:creationId xmlns:a16="http://schemas.microsoft.com/office/drawing/2014/main" id="{A2D301C9-E75F-A363-FDD1-A1010337938B}"/>
              </a:ext>
            </a:extLst>
          </p:cNvPr>
          <p:cNvPicPr>
            <a:picLocks noChangeAspect="1"/>
          </p:cNvPicPr>
          <p:nvPr/>
        </p:nvPicPr>
        <p:blipFill>
          <a:blip r:embed="rId3"/>
          <a:stretch>
            <a:fillRect/>
          </a:stretch>
        </p:blipFill>
        <p:spPr>
          <a:xfrm>
            <a:off x="7698601" y="2333979"/>
            <a:ext cx="3124331" cy="1890220"/>
          </a:xfrm>
          <a:prstGeom prst="rect">
            <a:avLst/>
          </a:prstGeom>
        </p:spPr>
      </p:pic>
      <p:pic>
        <p:nvPicPr>
          <p:cNvPr id="5" name="Picture 4">
            <a:extLst>
              <a:ext uri="{FF2B5EF4-FFF2-40B4-BE49-F238E27FC236}">
                <a16:creationId xmlns:a16="http://schemas.microsoft.com/office/drawing/2014/main" id="{E515DA8F-7302-64E4-9C91-C4CE42752774}"/>
              </a:ext>
            </a:extLst>
          </p:cNvPr>
          <p:cNvPicPr>
            <a:picLocks noChangeAspect="1"/>
          </p:cNvPicPr>
          <p:nvPr/>
        </p:nvPicPr>
        <p:blipFill>
          <a:blip r:embed="rId4"/>
          <a:stretch>
            <a:fillRect/>
          </a:stretch>
        </p:blipFill>
        <p:spPr>
          <a:xfrm rot="16200000">
            <a:off x="8797413" y="3312592"/>
            <a:ext cx="926705" cy="3530309"/>
          </a:xfrm>
          <a:prstGeom prst="rect">
            <a:avLst/>
          </a:prstGeom>
        </p:spPr>
      </p:pic>
    </p:spTree>
    <p:extLst>
      <p:ext uri="{BB962C8B-B14F-4D97-AF65-F5344CB8AC3E}">
        <p14:creationId xmlns:p14="http://schemas.microsoft.com/office/powerpoint/2010/main" val="3372118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3AFC6A-0B0F-1C0B-BFFB-6CAFC8D25535}"/>
              </a:ext>
            </a:extLst>
          </p:cNvPr>
          <p:cNvSpPr>
            <a:spLocks noGrp="1"/>
          </p:cNvSpPr>
          <p:nvPr>
            <p:ph type="title"/>
          </p:nvPr>
        </p:nvSpPr>
        <p:spPr>
          <a:xfrm>
            <a:off x="640080" y="329184"/>
            <a:ext cx="6894576" cy="1783080"/>
          </a:xfrm>
        </p:spPr>
        <p:txBody>
          <a:bodyPr anchor="b">
            <a:normAutofit/>
          </a:bodyPr>
          <a:lstStyle/>
          <a:p>
            <a:r>
              <a:rPr lang="en-GB" sz="5400" b="1" dirty="0">
                <a:latin typeface="SassoonPrimary" panose="020B0500000000000000" pitchFamily="34" charset="0"/>
              </a:rPr>
              <a:t>Think Boards</a:t>
            </a:r>
          </a:p>
        </p:txBody>
      </p:sp>
      <p:sp>
        <p:nvSpPr>
          <p:cNvPr id="20"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56C3CD2-1E7C-7497-82D1-75A058FD30D6}"/>
              </a:ext>
            </a:extLst>
          </p:cNvPr>
          <p:cNvSpPr>
            <a:spLocks noGrp="1"/>
          </p:cNvSpPr>
          <p:nvPr>
            <p:ph idx="1"/>
          </p:nvPr>
        </p:nvSpPr>
        <p:spPr>
          <a:xfrm>
            <a:off x="640080" y="2706624"/>
            <a:ext cx="6894576" cy="3483864"/>
          </a:xfrm>
        </p:spPr>
        <p:txBody>
          <a:bodyPr>
            <a:normAutofit/>
          </a:bodyPr>
          <a:lstStyle/>
          <a:p>
            <a:r>
              <a:rPr lang="en-GB" sz="2200" dirty="0">
                <a:latin typeface="SassoonPrimary" panose="020B0500000000000000" pitchFamily="34" charset="0"/>
              </a:rPr>
              <a:t>Think Boards allow children to work out their number problems in four different ways or choose a strategy that they prefer</a:t>
            </a:r>
          </a:p>
          <a:p>
            <a:pPr marL="0" indent="0">
              <a:buNone/>
            </a:pPr>
            <a:endParaRPr lang="en-GB" sz="2200" dirty="0">
              <a:latin typeface="SassoonPrimary" panose="020B0500000000000000" pitchFamily="34" charset="0"/>
            </a:endParaRPr>
          </a:p>
          <a:p>
            <a:r>
              <a:rPr lang="en-GB" sz="2200" dirty="0">
                <a:latin typeface="SassoonPrimary" panose="020B0500000000000000" pitchFamily="34" charset="0"/>
              </a:rPr>
              <a:t>think boards suitable for all 4 operations</a:t>
            </a:r>
          </a:p>
          <a:p>
            <a:pPr marL="0" indent="0">
              <a:buNone/>
            </a:pPr>
            <a:endParaRPr lang="en-GB" sz="2200" dirty="0">
              <a:latin typeface="SassoonPrimary" panose="020B0500000000000000" pitchFamily="34" charset="0"/>
            </a:endParaRPr>
          </a:p>
          <a:p>
            <a:r>
              <a:rPr lang="en-GB" sz="2200" dirty="0">
                <a:latin typeface="SassoonPrimary" panose="020B0500000000000000" pitchFamily="34" charset="0"/>
              </a:rPr>
              <a:t>They can have a sum/ word problem to solve in the middle</a:t>
            </a:r>
          </a:p>
          <a:p>
            <a:endParaRPr lang="en-GB" sz="2200" dirty="0">
              <a:latin typeface="SassoonPrimary" panose="020B0500000000000000" pitchFamily="34" charset="0"/>
            </a:endParaRPr>
          </a:p>
        </p:txBody>
      </p:sp>
      <p:pic>
        <p:nvPicPr>
          <p:cNvPr id="6" name="Picture 5">
            <a:extLst>
              <a:ext uri="{FF2B5EF4-FFF2-40B4-BE49-F238E27FC236}">
                <a16:creationId xmlns:a16="http://schemas.microsoft.com/office/drawing/2014/main" id="{586E8448-F478-55C5-9064-B04F1A896E33}"/>
              </a:ext>
            </a:extLst>
          </p:cNvPr>
          <p:cNvPicPr>
            <a:picLocks noChangeAspect="1"/>
          </p:cNvPicPr>
          <p:nvPr/>
        </p:nvPicPr>
        <p:blipFill>
          <a:blip r:embed="rId2"/>
          <a:stretch>
            <a:fillRect/>
          </a:stretch>
        </p:blipFill>
        <p:spPr>
          <a:xfrm>
            <a:off x="7863840" y="674317"/>
            <a:ext cx="4014216" cy="2739701"/>
          </a:xfrm>
          <a:prstGeom prst="rect">
            <a:avLst/>
          </a:prstGeom>
        </p:spPr>
      </p:pic>
      <p:pic>
        <p:nvPicPr>
          <p:cNvPr id="10" name="Picture 9">
            <a:extLst>
              <a:ext uri="{FF2B5EF4-FFF2-40B4-BE49-F238E27FC236}">
                <a16:creationId xmlns:a16="http://schemas.microsoft.com/office/drawing/2014/main" id="{DFF19998-5846-6C54-F20F-AFBCFF942930}"/>
              </a:ext>
            </a:extLst>
          </p:cNvPr>
          <p:cNvPicPr>
            <a:picLocks noChangeAspect="1"/>
          </p:cNvPicPr>
          <p:nvPr/>
        </p:nvPicPr>
        <p:blipFill>
          <a:blip r:embed="rId3"/>
          <a:stretch>
            <a:fillRect/>
          </a:stretch>
        </p:blipFill>
        <p:spPr>
          <a:xfrm>
            <a:off x="7534656" y="3769215"/>
            <a:ext cx="4517803" cy="3015633"/>
          </a:xfrm>
          <a:prstGeom prst="rect">
            <a:avLst/>
          </a:prstGeom>
        </p:spPr>
      </p:pic>
    </p:spTree>
    <p:extLst>
      <p:ext uri="{BB962C8B-B14F-4D97-AF65-F5344CB8AC3E}">
        <p14:creationId xmlns:p14="http://schemas.microsoft.com/office/powerpoint/2010/main" val="2655314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056C6-76B9-47A0-8A10-6A661F3B4E94}"/>
              </a:ext>
            </a:extLst>
          </p:cNvPr>
          <p:cNvSpPr>
            <a:spLocks noGrp="1"/>
          </p:cNvSpPr>
          <p:nvPr>
            <p:ph type="title"/>
          </p:nvPr>
        </p:nvSpPr>
        <p:spPr/>
        <p:txBody>
          <a:bodyPr/>
          <a:lstStyle/>
          <a:p>
            <a:r>
              <a:rPr lang="en-GB" b="1" dirty="0">
                <a:latin typeface="SassoonPrimary" panose="020B0500000000000000" pitchFamily="34" charset="0"/>
              </a:rPr>
              <a:t>Multiplication- Early Level</a:t>
            </a:r>
          </a:p>
        </p:txBody>
      </p:sp>
      <p:sp>
        <p:nvSpPr>
          <p:cNvPr id="3" name="Content Placeholder 2">
            <a:extLst>
              <a:ext uri="{FF2B5EF4-FFF2-40B4-BE49-F238E27FC236}">
                <a16:creationId xmlns:a16="http://schemas.microsoft.com/office/drawing/2014/main" id="{DBEC9548-8F48-9BDF-2B49-0AD6A22F9A67}"/>
              </a:ext>
            </a:extLst>
          </p:cNvPr>
          <p:cNvSpPr>
            <a:spLocks noGrp="1"/>
          </p:cNvSpPr>
          <p:nvPr>
            <p:ph idx="1"/>
          </p:nvPr>
        </p:nvSpPr>
        <p:spPr/>
        <p:txBody>
          <a:bodyPr/>
          <a:lstStyle/>
          <a:p>
            <a:r>
              <a:rPr lang="en-GB" dirty="0">
                <a:latin typeface="SassoonPrimary" panose="020B0500000000000000" pitchFamily="34" charset="0"/>
              </a:rPr>
              <a:t>Multiplication is not explicitly taught at this stage</a:t>
            </a:r>
          </a:p>
          <a:p>
            <a:r>
              <a:rPr lang="en-GB" dirty="0">
                <a:latin typeface="SassoonPrimary" panose="020B0500000000000000" pitchFamily="34" charset="0"/>
              </a:rPr>
              <a:t>Skip counting is introduced- counting in 2s, 5’s and 10’s- lots of verbal practise</a:t>
            </a:r>
          </a:p>
          <a:p>
            <a:r>
              <a:rPr lang="en-GB" dirty="0">
                <a:latin typeface="SassoonPrimary" panose="020B0500000000000000" pitchFamily="34" charset="0"/>
              </a:rPr>
              <a:t>Counting in groups of 2/ 5s/ 10s with concrete materials</a:t>
            </a:r>
          </a:p>
          <a:p>
            <a:r>
              <a:rPr lang="en-GB" dirty="0">
                <a:latin typeface="SassoonPrimary" panose="020B0500000000000000" pitchFamily="34" charset="0"/>
              </a:rPr>
              <a:t>Adding numicon together (repeated addition)</a:t>
            </a:r>
          </a:p>
          <a:p>
            <a:r>
              <a:rPr lang="en-GB" dirty="0">
                <a:latin typeface="SassoonPrimary" panose="020B0500000000000000" pitchFamily="34" charset="0"/>
              </a:rPr>
              <a:t>Cuisenaire Rods on a number track</a:t>
            </a:r>
          </a:p>
        </p:txBody>
      </p:sp>
      <p:pic>
        <p:nvPicPr>
          <p:cNvPr id="5" name="Picture 4">
            <a:extLst>
              <a:ext uri="{FF2B5EF4-FFF2-40B4-BE49-F238E27FC236}">
                <a16:creationId xmlns:a16="http://schemas.microsoft.com/office/drawing/2014/main" id="{20B14A58-C472-5F56-22CE-831BC71BDB2B}"/>
              </a:ext>
            </a:extLst>
          </p:cNvPr>
          <p:cNvPicPr>
            <a:picLocks noChangeAspect="1"/>
          </p:cNvPicPr>
          <p:nvPr/>
        </p:nvPicPr>
        <p:blipFill>
          <a:blip r:embed="rId2"/>
          <a:stretch>
            <a:fillRect/>
          </a:stretch>
        </p:blipFill>
        <p:spPr>
          <a:xfrm rot="15576037">
            <a:off x="2821675" y="3703430"/>
            <a:ext cx="1028753" cy="3943553"/>
          </a:xfrm>
          <a:prstGeom prst="rect">
            <a:avLst/>
          </a:prstGeom>
        </p:spPr>
      </p:pic>
      <p:pic>
        <p:nvPicPr>
          <p:cNvPr id="9" name="Picture 8">
            <a:extLst>
              <a:ext uri="{FF2B5EF4-FFF2-40B4-BE49-F238E27FC236}">
                <a16:creationId xmlns:a16="http://schemas.microsoft.com/office/drawing/2014/main" id="{8D11D930-E539-716B-5199-C84EA436853F}"/>
              </a:ext>
            </a:extLst>
          </p:cNvPr>
          <p:cNvPicPr>
            <a:picLocks noChangeAspect="1"/>
          </p:cNvPicPr>
          <p:nvPr/>
        </p:nvPicPr>
        <p:blipFill>
          <a:blip r:embed="rId3"/>
          <a:stretch>
            <a:fillRect/>
          </a:stretch>
        </p:blipFill>
        <p:spPr>
          <a:xfrm>
            <a:off x="6096000" y="5260821"/>
            <a:ext cx="4638946" cy="730793"/>
          </a:xfrm>
          <a:prstGeom prst="rect">
            <a:avLst/>
          </a:prstGeom>
        </p:spPr>
      </p:pic>
    </p:spTree>
    <p:extLst>
      <p:ext uri="{BB962C8B-B14F-4D97-AF65-F5344CB8AC3E}">
        <p14:creationId xmlns:p14="http://schemas.microsoft.com/office/powerpoint/2010/main" val="4273375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F7171-E678-13CF-B096-E4C7F9D95921}"/>
              </a:ext>
            </a:extLst>
          </p:cNvPr>
          <p:cNvSpPr>
            <a:spLocks noGrp="1"/>
          </p:cNvSpPr>
          <p:nvPr>
            <p:ph type="title"/>
          </p:nvPr>
        </p:nvSpPr>
        <p:spPr/>
        <p:txBody>
          <a:bodyPr/>
          <a:lstStyle/>
          <a:p>
            <a:pPr algn="ctr"/>
            <a:r>
              <a:rPr lang="en-GB" b="1" dirty="0">
                <a:latin typeface="SassoonPrimary" panose="020B0500000000000000" pitchFamily="34" charset="0"/>
              </a:rPr>
              <a:t>Multiplication- Arrays</a:t>
            </a:r>
          </a:p>
        </p:txBody>
      </p:sp>
      <p:sp>
        <p:nvSpPr>
          <p:cNvPr id="3" name="Content Placeholder 2">
            <a:extLst>
              <a:ext uri="{FF2B5EF4-FFF2-40B4-BE49-F238E27FC236}">
                <a16:creationId xmlns:a16="http://schemas.microsoft.com/office/drawing/2014/main" id="{9E9ED27C-C188-2E25-373D-4ADC8926FF76}"/>
              </a:ext>
            </a:extLst>
          </p:cNvPr>
          <p:cNvSpPr>
            <a:spLocks noGrp="1"/>
          </p:cNvSpPr>
          <p:nvPr>
            <p:ph idx="1"/>
          </p:nvPr>
        </p:nvSpPr>
        <p:spPr/>
        <p:txBody>
          <a:bodyPr/>
          <a:lstStyle/>
          <a:p>
            <a:r>
              <a:rPr lang="en-GB" dirty="0">
                <a:latin typeface="SassoonPrimary" panose="020B0500000000000000" pitchFamily="34" charset="0"/>
              </a:rPr>
              <a:t>A matrix of dots</a:t>
            </a:r>
          </a:p>
          <a:p>
            <a:r>
              <a:rPr lang="en-GB" dirty="0">
                <a:latin typeface="SassoonPrimary" panose="020B0500000000000000" pitchFamily="34" charset="0"/>
              </a:rPr>
              <a:t>Dots need to be in straight lines so that it is clear and easy to count</a:t>
            </a:r>
          </a:p>
          <a:p>
            <a:r>
              <a:rPr lang="en-GB" dirty="0">
                <a:latin typeface="SassoonPrimary" panose="020B0500000000000000" pitchFamily="34" charset="0"/>
              </a:rPr>
              <a:t>Dots can be counted individually or skip counted</a:t>
            </a:r>
          </a:p>
          <a:p>
            <a:r>
              <a:rPr lang="en-GB" dirty="0">
                <a:latin typeface="SassoonPrimary" panose="020B0500000000000000" pitchFamily="34" charset="0"/>
              </a:rPr>
              <a:t>Numicon Board</a:t>
            </a:r>
          </a:p>
        </p:txBody>
      </p:sp>
      <p:pic>
        <p:nvPicPr>
          <p:cNvPr id="5" name="Picture 4">
            <a:extLst>
              <a:ext uri="{FF2B5EF4-FFF2-40B4-BE49-F238E27FC236}">
                <a16:creationId xmlns:a16="http://schemas.microsoft.com/office/drawing/2014/main" id="{01669E0B-822E-7C93-0B65-220FC096A6D4}"/>
              </a:ext>
            </a:extLst>
          </p:cNvPr>
          <p:cNvPicPr>
            <a:picLocks noChangeAspect="1"/>
          </p:cNvPicPr>
          <p:nvPr/>
        </p:nvPicPr>
        <p:blipFill>
          <a:blip r:embed="rId2"/>
          <a:stretch>
            <a:fillRect/>
          </a:stretch>
        </p:blipFill>
        <p:spPr>
          <a:xfrm rot="6142404">
            <a:off x="8996039" y="3155151"/>
            <a:ext cx="1075428" cy="3490734"/>
          </a:xfrm>
          <a:prstGeom prst="rect">
            <a:avLst/>
          </a:prstGeom>
        </p:spPr>
      </p:pic>
      <p:sp>
        <p:nvSpPr>
          <p:cNvPr id="6" name="TextBox 5">
            <a:extLst>
              <a:ext uri="{FF2B5EF4-FFF2-40B4-BE49-F238E27FC236}">
                <a16:creationId xmlns:a16="http://schemas.microsoft.com/office/drawing/2014/main" id="{21CACEE7-D5E4-9D0F-71FC-A411E43211E9}"/>
              </a:ext>
            </a:extLst>
          </p:cNvPr>
          <p:cNvSpPr txBox="1"/>
          <p:nvPr/>
        </p:nvSpPr>
        <p:spPr>
          <a:xfrm rot="749866">
            <a:off x="8512628" y="5029177"/>
            <a:ext cx="1513115" cy="369332"/>
          </a:xfrm>
          <a:prstGeom prst="rect">
            <a:avLst/>
          </a:prstGeom>
          <a:noFill/>
        </p:spPr>
        <p:txBody>
          <a:bodyPr wrap="square" rtlCol="0">
            <a:spAutoFit/>
          </a:bodyPr>
          <a:lstStyle/>
          <a:p>
            <a:r>
              <a:rPr lang="en-GB" dirty="0">
                <a:latin typeface="SassoonPrimary" panose="020B0500000000000000" pitchFamily="34" charset="0"/>
              </a:rPr>
              <a:t>2x 10 = 20</a:t>
            </a:r>
          </a:p>
        </p:txBody>
      </p:sp>
      <p:pic>
        <p:nvPicPr>
          <p:cNvPr id="8" name="Picture 7">
            <a:extLst>
              <a:ext uri="{FF2B5EF4-FFF2-40B4-BE49-F238E27FC236}">
                <a16:creationId xmlns:a16="http://schemas.microsoft.com/office/drawing/2014/main" id="{17735F99-6487-4C32-74D1-A053AF43A65D}"/>
              </a:ext>
            </a:extLst>
          </p:cNvPr>
          <p:cNvPicPr>
            <a:picLocks noChangeAspect="1"/>
          </p:cNvPicPr>
          <p:nvPr/>
        </p:nvPicPr>
        <p:blipFill>
          <a:blip r:embed="rId3"/>
          <a:stretch>
            <a:fillRect/>
          </a:stretch>
        </p:blipFill>
        <p:spPr>
          <a:xfrm>
            <a:off x="614925" y="4321386"/>
            <a:ext cx="3661027" cy="2221172"/>
          </a:xfrm>
          <a:prstGeom prst="rect">
            <a:avLst/>
          </a:prstGeom>
        </p:spPr>
      </p:pic>
      <p:sp>
        <p:nvSpPr>
          <p:cNvPr id="9" name="TextBox 8">
            <a:extLst>
              <a:ext uri="{FF2B5EF4-FFF2-40B4-BE49-F238E27FC236}">
                <a16:creationId xmlns:a16="http://schemas.microsoft.com/office/drawing/2014/main" id="{F0C3C88E-19F1-1D46-7B8A-4992D5D3003E}"/>
              </a:ext>
            </a:extLst>
          </p:cNvPr>
          <p:cNvSpPr txBox="1"/>
          <p:nvPr/>
        </p:nvSpPr>
        <p:spPr>
          <a:xfrm>
            <a:off x="1850572" y="6357892"/>
            <a:ext cx="1513115" cy="369332"/>
          </a:xfrm>
          <a:prstGeom prst="rect">
            <a:avLst/>
          </a:prstGeom>
          <a:noFill/>
        </p:spPr>
        <p:txBody>
          <a:bodyPr wrap="square" rtlCol="0">
            <a:spAutoFit/>
          </a:bodyPr>
          <a:lstStyle/>
          <a:p>
            <a:r>
              <a:rPr lang="en-GB" dirty="0">
                <a:latin typeface="SassoonPrimary" panose="020B0500000000000000" pitchFamily="34" charset="0"/>
              </a:rPr>
              <a:t>3x 5 = 15</a:t>
            </a:r>
          </a:p>
        </p:txBody>
      </p:sp>
    </p:spTree>
    <p:extLst>
      <p:ext uri="{BB962C8B-B14F-4D97-AF65-F5344CB8AC3E}">
        <p14:creationId xmlns:p14="http://schemas.microsoft.com/office/powerpoint/2010/main" val="507087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3C102-F295-F5E2-8136-AEDF9F626CAA}"/>
              </a:ext>
            </a:extLst>
          </p:cNvPr>
          <p:cNvSpPr>
            <a:spLocks noGrp="1"/>
          </p:cNvSpPr>
          <p:nvPr>
            <p:ph type="title"/>
          </p:nvPr>
        </p:nvSpPr>
        <p:spPr/>
        <p:txBody>
          <a:bodyPr/>
          <a:lstStyle/>
          <a:p>
            <a:pPr algn="ctr"/>
            <a:r>
              <a:rPr lang="en-GB" b="1" dirty="0">
                <a:latin typeface="SassoonPrimary" panose="020B0500000000000000" pitchFamily="34" charset="0"/>
              </a:rPr>
              <a:t>Multiplication- repeated addition </a:t>
            </a:r>
          </a:p>
        </p:txBody>
      </p:sp>
      <p:sp>
        <p:nvSpPr>
          <p:cNvPr id="3" name="Content Placeholder 2">
            <a:extLst>
              <a:ext uri="{FF2B5EF4-FFF2-40B4-BE49-F238E27FC236}">
                <a16:creationId xmlns:a16="http://schemas.microsoft.com/office/drawing/2014/main" id="{77910B80-06DB-6C5C-7310-782AB5EA2ACB}"/>
              </a:ext>
            </a:extLst>
          </p:cNvPr>
          <p:cNvSpPr>
            <a:spLocks noGrp="1"/>
          </p:cNvSpPr>
          <p:nvPr>
            <p:ph idx="1"/>
          </p:nvPr>
        </p:nvSpPr>
        <p:spPr/>
        <p:txBody>
          <a:bodyPr/>
          <a:lstStyle/>
          <a:p>
            <a:r>
              <a:rPr lang="en-GB" dirty="0">
                <a:latin typeface="SassoonPrimary" panose="020B0500000000000000" pitchFamily="34" charset="0"/>
              </a:rPr>
              <a:t>Skip counting</a:t>
            </a:r>
          </a:p>
          <a:p>
            <a:r>
              <a:rPr lang="en-GB" dirty="0">
                <a:latin typeface="SassoonPrimary" panose="020B0500000000000000" pitchFamily="34" charset="0"/>
              </a:rPr>
              <a:t>Using Numicon</a:t>
            </a:r>
          </a:p>
          <a:p>
            <a:r>
              <a:rPr lang="en-GB" dirty="0">
                <a:latin typeface="SassoonPrimary" panose="020B0500000000000000" pitchFamily="34" charset="0"/>
              </a:rPr>
              <a:t>Using an empty number line/ Cuisenaire rods</a:t>
            </a:r>
          </a:p>
          <a:p>
            <a:r>
              <a:rPr lang="en-GB" dirty="0">
                <a:latin typeface="SassoonPrimary" panose="020B0500000000000000" pitchFamily="34" charset="0"/>
              </a:rPr>
              <a:t>Using a hundred square</a:t>
            </a:r>
          </a:p>
        </p:txBody>
      </p:sp>
      <p:pic>
        <p:nvPicPr>
          <p:cNvPr id="5" name="Picture 4">
            <a:extLst>
              <a:ext uri="{FF2B5EF4-FFF2-40B4-BE49-F238E27FC236}">
                <a16:creationId xmlns:a16="http://schemas.microsoft.com/office/drawing/2014/main" id="{1992631D-5CF3-9989-EBEC-1072B07BC7A2}"/>
              </a:ext>
            </a:extLst>
          </p:cNvPr>
          <p:cNvPicPr>
            <a:picLocks noChangeAspect="1"/>
          </p:cNvPicPr>
          <p:nvPr/>
        </p:nvPicPr>
        <p:blipFill>
          <a:blip r:embed="rId2"/>
          <a:stretch>
            <a:fillRect/>
          </a:stretch>
        </p:blipFill>
        <p:spPr>
          <a:xfrm>
            <a:off x="8448655" y="3964743"/>
            <a:ext cx="3194844" cy="2667000"/>
          </a:xfrm>
          <a:prstGeom prst="rect">
            <a:avLst/>
          </a:prstGeom>
        </p:spPr>
      </p:pic>
      <p:sp>
        <p:nvSpPr>
          <p:cNvPr id="6" name="TextBox 5">
            <a:extLst>
              <a:ext uri="{FF2B5EF4-FFF2-40B4-BE49-F238E27FC236}">
                <a16:creationId xmlns:a16="http://schemas.microsoft.com/office/drawing/2014/main" id="{B891E6AE-CA7C-561B-10EF-F004919FD556}"/>
              </a:ext>
            </a:extLst>
          </p:cNvPr>
          <p:cNvSpPr txBox="1"/>
          <p:nvPr/>
        </p:nvSpPr>
        <p:spPr>
          <a:xfrm>
            <a:off x="9276668" y="3476879"/>
            <a:ext cx="1948543" cy="523220"/>
          </a:xfrm>
          <a:prstGeom prst="rect">
            <a:avLst/>
          </a:prstGeom>
          <a:noFill/>
        </p:spPr>
        <p:txBody>
          <a:bodyPr wrap="square" rtlCol="0">
            <a:spAutoFit/>
          </a:bodyPr>
          <a:lstStyle/>
          <a:p>
            <a:r>
              <a:rPr lang="en-GB" sz="2800" dirty="0">
                <a:solidFill>
                  <a:srgbClr val="FF0000"/>
                </a:solidFill>
                <a:latin typeface="SassoonPrimary" panose="020B0500000000000000" pitchFamily="34" charset="0"/>
              </a:rPr>
              <a:t>3x 5= 15</a:t>
            </a:r>
          </a:p>
        </p:txBody>
      </p:sp>
      <p:pic>
        <p:nvPicPr>
          <p:cNvPr id="8" name="Picture 7">
            <a:extLst>
              <a:ext uri="{FF2B5EF4-FFF2-40B4-BE49-F238E27FC236}">
                <a16:creationId xmlns:a16="http://schemas.microsoft.com/office/drawing/2014/main" id="{91EE3D4B-8B0C-B612-DD57-E795DD1A61E5}"/>
              </a:ext>
            </a:extLst>
          </p:cNvPr>
          <p:cNvPicPr>
            <a:picLocks noChangeAspect="1"/>
          </p:cNvPicPr>
          <p:nvPr/>
        </p:nvPicPr>
        <p:blipFill>
          <a:blip r:embed="rId3"/>
          <a:stretch>
            <a:fillRect/>
          </a:stretch>
        </p:blipFill>
        <p:spPr>
          <a:xfrm>
            <a:off x="751114" y="4825924"/>
            <a:ext cx="5435879" cy="1485976"/>
          </a:xfrm>
          <a:prstGeom prst="rect">
            <a:avLst/>
          </a:prstGeom>
        </p:spPr>
      </p:pic>
      <p:pic>
        <p:nvPicPr>
          <p:cNvPr id="12" name="Picture 11">
            <a:extLst>
              <a:ext uri="{FF2B5EF4-FFF2-40B4-BE49-F238E27FC236}">
                <a16:creationId xmlns:a16="http://schemas.microsoft.com/office/drawing/2014/main" id="{A6A6EBD5-2E3C-EA51-7696-70A036213C0A}"/>
              </a:ext>
            </a:extLst>
          </p:cNvPr>
          <p:cNvPicPr>
            <a:picLocks noChangeAspect="1"/>
          </p:cNvPicPr>
          <p:nvPr/>
        </p:nvPicPr>
        <p:blipFill>
          <a:blip r:embed="rId4"/>
          <a:stretch>
            <a:fillRect/>
          </a:stretch>
        </p:blipFill>
        <p:spPr>
          <a:xfrm>
            <a:off x="6005458" y="3557116"/>
            <a:ext cx="2314608" cy="3074627"/>
          </a:xfrm>
          <a:prstGeom prst="rect">
            <a:avLst/>
          </a:prstGeom>
        </p:spPr>
      </p:pic>
    </p:spTree>
    <p:extLst>
      <p:ext uri="{BB962C8B-B14F-4D97-AF65-F5344CB8AC3E}">
        <p14:creationId xmlns:p14="http://schemas.microsoft.com/office/powerpoint/2010/main" val="2987982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6F448-A582-E3E5-B9B9-0A46795AEA3F}"/>
              </a:ext>
            </a:extLst>
          </p:cNvPr>
          <p:cNvSpPr>
            <a:spLocks noGrp="1"/>
          </p:cNvSpPr>
          <p:nvPr>
            <p:ph type="title"/>
          </p:nvPr>
        </p:nvSpPr>
        <p:spPr>
          <a:xfrm>
            <a:off x="458003" y="-68320"/>
            <a:ext cx="10515600" cy="1325563"/>
          </a:xfrm>
        </p:spPr>
        <p:txBody>
          <a:bodyPr/>
          <a:lstStyle/>
          <a:p>
            <a:pPr algn="ctr"/>
            <a:r>
              <a:rPr lang="en-GB" b="1" dirty="0">
                <a:latin typeface="SassoonPrimary" panose="020B0500000000000000" pitchFamily="34" charset="0"/>
              </a:rPr>
              <a:t>Multiplication- Equal Groups</a:t>
            </a:r>
          </a:p>
        </p:txBody>
      </p:sp>
      <p:sp>
        <p:nvSpPr>
          <p:cNvPr id="13" name="Rectangle 12">
            <a:extLst>
              <a:ext uri="{FF2B5EF4-FFF2-40B4-BE49-F238E27FC236}">
                <a16:creationId xmlns:a16="http://schemas.microsoft.com/office/drawing/2014/main" id="{76F58476-4547-867E-3E0C-A1E857262256}"/>
              </a:ext>
            </a:extLst>
          </p:cNvPr>
          <p:cNvSpPr/>
          <p:nvPr/>
        </p:nvSpPr>
        <p:spPr>
          <a:xfrm>
            <a:off x="1337938" y="3639528"/>
            <a:ext cx="3552099" cy="2225327"/>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Content Placeholder 9">
            <a:extLst>
              <a:ext uri="{FF2B5EF4-FFF2-40B4-BE49-F238E27FC236}">
                <a16:creationId xmlns:a16="http://schemas.microsoft.com/office/drawing/2014/main" id="{05BB2B04-763B-9756-16D8-A14AE9B0BB6D}"/>
              </a:ext>
            </a:extLst>
          </p:cNvPr>
          <p:cNvPicPr>
            <a:picLocks noGrp="1" noChangeAspect="1"/>
          </p:cNvPicPr>
          <p:nvPr>
            <p:ph idx="1"/>
          </p:nvPr>
        </p:nvPicPr>
        <p:blipFill>
          <a:blip r:embed="rId2"/>
          <a:stretch>
            <a:fillRect/>
          </a:stretch>
        </p:blipFill>
        <p:spPr>
          <a:xfrm>
            <a:off x="7850480" y="1323473"/>
            <a:ext cx="2526316" cy="1758828"/>
          </a:xfrm>
          <a:prstGeom prst="rect">
            <a:avLst/>
          </a:prstGeom>
        </p:spPr>
      </p:pic>
      <p:pic>
        <p:nvPicPr>
          <p:cNvPr id="5" name="Picture 4">
            <a:extLst>
              <a:ext uri="{FF2B5EF4-FFF2-40B4-BE49-F238E27FC236}">
                <a16:creationId xmlns:a16="http://schemas.microsoft.com/office/drawing/2014/main" id="{0CDB7849-E6A1-899A-1EBD-0D918EB5DE70}"/>
              </a:ext>
            </a:extLst>
          </p:cNvPr>
          <p:cNvPicPr>
            <a:picLocks noChangeAspect="1"/>
          </p:cNvPicPr>
          <p:nvPr/>
        </p:nvPicPr>
        <p:blipFill>
          <a:blip r:embed="rId3"/>
          <a:stretch>
            <a:fillRect/>
          </a:stretch>
        </p:blipFill>
        <p:spPr>
          <a:xfrm>
            <a:off x="6621237" y="3877591"/>
            <a:ext cx="4371040" cy="1970758"/>
          </a:xfrm>
          <a:prstGeom prst="rect">
            <a:avLst/>
          </a:prstGeom>
        </p:spPr>
      </p:pic>
      <p:pic>
        <p:nvPicPr>
          <p:cNvPr id="7" name="Picture 6">
            <a:extLst>
              <a:ext uri="{FF2B5EF4-FFF2-40B4-BE49-F238E27FC236}">
                <a16:creationId xmlns:a16="http://schemas.microsoft.com/office/drawing/2014/main" id="{D49932B7-259A-B315-B8FC-00F77DE3A02A}"/>
              </a:ext>
            </a:extLst>
          </p:cNvPr>
          <p:cNvPicPr>
            <a:picLocks noChangeAspect="1"/>
          </p:cNvPicPr>
          <p:nvPr/>
        </p:nvPicPr>
        <p:blipFill>
          <a:blip r:embed="rId4"/>
          <a:stretch>
            <a:fillRect/>
          </a:stretch>
        </p:blipFill>
        <p:spPr>
          <a:xfrm>
            <a:off x="1416732" y="4287811"/>
            <a:ext cx="3089709" cy="1560538"/>
          </a:xfrm>
          <a:prstGeom prst="rect">
            <a:avLst/>
          </a:prstGeom>
        </p:spPr>
      </p:pic>
      <p:sp>
        <p:nvSpPr>
          <p:cNvPr id="8" name="TextBox 7">
            <a:extLst>
              <a:ext uri="{FF2B5EF4-FFF2-40B4-BE49-F238E27FC236}">
                <a16:creationId xmlns:a16="http://schemas.microsoft.com/office/drawing/2014/main" id="{234695FE-1828-8952-005A-D43478E79665}"/>
              </a:ext>
            </a:extLst>
          </p:cNvPr>
          <p:cNvSpPr txBox="1"/>
          <p:nvPr/>
        </p:nvSpPr>
        <p:spPr>
          <a:xfrm>
            <a:off x="2357429" y="3692925"/>
            <a:ext cx="1513115" cy="369332"/>
          </a:xfrm>
          <a:prstGeom prst="rect">
            <a:avLst/>
          </a:prstGeom>
          <a:noFill/>
        </p:spPr>
        <p:txBody>
          <a:bodyPr wrap="square" rtlCol="0">
            <a:spAutoFit/>
          </a:bodyPr>
          <a:lstStyle/>
          <a:p>
            <a:r>
              <a:rPr lang="en-GB" dirty="0">
                <a:latin typeface="SassoonPrimary" panose="020B0500000000000000" pitchFamily="34" charset="0"/>
              </a:rPr>
              <a:t>2x 5 = 10</a:t>
            </a:r>
          </a:p>
        </p:txBody>
      </p:sp>
      <p:sp>
        <p:nvSpPr>
          <p:cNvPr id="11" name="TextBox 10">
            <a:extLst>
              <a:ext uri="{FF2B5EF4-FFF2-40B4-BE49-F238E27FC236}">
                <a16:creationId xmlns:a16="http://schemas.microsoft.com/office/drawing/2014/main" id="{7907FD16-40DA-F478-A3C1-47EE2A21EC8B}"/>
              </a:ext>
            </a:extLst>
          </p:cNvPr>
          <p:cNvSpPr txBox="1"/>
          <p:nvPr/>
        </p:nvSpPr>
        <p:spPr>
          <a:xfrm>
            <a:off x="6476198" y="1506022"/>
            <a:ext cx="1513115" cy="369332"/>
          </a:xfrm>
          <a:prstGeom prst="rect">
            <a:avLst/>
          </a:prstGeom>
          <a:noFill/>
        </p:spPr>
        <p:txBody>
          <a:bodyPr wrap="square" rtlCol="0">
            <a:spAutoFit/>
          </a:bodyPr>
          <a:lstStyle/>
          <a:p>
            <a:r>
              <a:rPr lang="en-GB" dirty="0">
                <a:latin typeface="SassoonPrimary" panose="020B0500000000000000" pitchFamily="34" charset="0"/>
              </a:rPr>
              <a:t>2x 10 = 20</a:t>
            </a:r>
          </a:p>
        </p:txBody>
      </p:sp>
      <p:sp>
        <p:nvSpPr>
          <p:cNvPr id="12" name="TextBox 11">
            <a:extLst>
              <a:ext uri="{FF2B5EF4-FFF2-40B4-BE49-F238E27FC236}">
                <a16:creationId xmlns:a16="http://schemas.microsoft.com/office/drawing/2014/main" id="{FE96AC02-8D5E-3AFF-A40F-C644F5A482F8}"/>
              </a:ext>
            </a:extLst>
          </p:cNvPr>
          <p:cNvSpPr txBox="1"/>
          <p:nvPr/>
        </p:nvSpPr>
        <p:spPr>
          <a:xfrm>
            <a:off x="838200" y="1405288"/>
            <a:ext cx="3839678" cy="1077218"/>
          </a:xfrm>
          <a:prstGeom prst="rect">
            <a:avLst/>
          </a:prstGeom>
          <a:noFill/>
        </p:spPr>
        <p:txBody>
          <a:bodyPr wrap="square" rtlCol="0">
            <a:spAutoFit/>
          </a:bodyPr>
          <a:lstStyle/>
          <a:p>
            <a:pPr marL="285750" indent="-285750">
              <a:buFont typeface="Arial" panose="020B0604020202020204" pitchFamily="34" charset="0"/>
              <a:buChar char="•"/>
            </a:pPr>
            <a:r>
              <a:rPr lang="en-GB" sz="3200" dirty="0">
                <a:latin typeface="SassoonPrimary" panose="020B0500000000000000" pitchFamily="34" charset="0"/>
              </a:rPr>
              <a:t>Can be drawn or loose parts used</a:t>
            </a:r>
          </a:p>
        </p:txBody>
      </p:sp>
      <p:sp>
        <p:nvSpPr>
          <p:cNvPr id="14" name="Rectangle 13">
            <a:extLst>
              <a:ext uri="{FF2B5EF4-FFF2-40B4-BE49-F238E27FC236}">
                <a16:creationId xmlns:a16="http://schemas.microsoft.com/office/drawing/2014/main" id="{EE3964C0-E01C-ED3F-3F91-7A9E1362A012}"/>
              </a:ext>
            </a:extLst>
          </p:cNvPr>
          <p:cNvSpPr/>
          <p:nvPr/>
        </p:nvSpPr>
        <p:spPr>
          <a:xfrm>
            <a:off x="6476198" y="1123635"/>
            <a:ext cx="4178968" cy="2225327"/>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42D93230-10C0-333D-1567-87C8C9353D73}"/>
              </a:ext>
            </a:extLst>
          </p:cNvPr>
          <p:cNvSpPr/>
          <p:nvPr/>
        </p:nvSpPr>
        <p:spPr>
          <a:xfrm>
            <a:off x="6431681" y="3750306"/>
            <a:ext cx="4704748" cy="2225327"/>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92319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98543B8-0B1A-6493-7BFC-C057DDE1ED04}"/>
              </a:ext>
            </a:extLst>
          </p:cNvPr>
          <p:cNvSpPr>
            <a:spLocks noGrp="1"/>
          </p:cNvSpPr>
          <p:nvPr>
            <p:ph type="title"/>
          </p:nvPr>
        </p:nvSpPr>
        <p:spPr>
          <a:xfrm>
            <a:off x="572493" y="238539"/>
            <a:ext cx="11018520" cy="1434415"/>
          </a:xfrm>
        </p:spPr>
        <p:txBody>
          <a:bodyPr anchor="b">
            <a:normAutofit/>
          </a:bodyPr>
          <a:lstStyle/>
          <a:p>
            <a:r>
              <a:rPr lang="en-GB" sz="5400" b="1" dirty="0">
                <a:latin typeface="SassoonPrimary" panose="020B0500000000000000" pitchFamily="34" charset="0"/>
              </a:rPr>
              <a:t>Division- Early Level</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57BFBF4-7670-7223-9B63-F7CDE98CB303}"/>
              </a:ext>
            </a:extLst>
          </p:cNvPr>
          <p:cNvSpPr>
            <a:spLocks noGrp="1"/>
          </p:cNvSpPr>
          <p:nvPr>
            <p:ph idx="1"/>
          </p:nvPr>
        </p:nvSpPr>
        <p:spPr>
          <a:xfrm>
            <a:off x="572493" y="2071316"/>
            <a:ext cx="6713552" cy="4119172"/>
          </a:xfrm>
        </p:spPr>
        <p:txBody>
          <a:bodyPr anchor="t">
            <a:normAutofit/>
          </a:bodyPr>
          <a:lstStyle/>
          <a:p>
            <a:r>
              <a:rPr lang="en-GB" sz="2200" dirty="0">
                <a:latin typeface="SassoonPrimary" panose="020B0500000000000000" pitchFamily="34" charset="0"/>
              </a:rPr>
              <a:t>Sharing into equal groups using concrete materials</a:t>
            </a:r>
          </a:p>
          <a:p>
            <a:pPr marL="0" indent="0">
              <a:buNone/>
            </a:pPr>
            <a:endParaRPr lang="en-GB" sz="2200" dirty="0">
              <a:latin typeface="SassoonPrimary" panose="020B0500000000000000" pitchFamily="34" charset="0"/>
            </a:endParaRPr>
          </a:p>
          <a:p>
            <a:r>
              <a:rPr lang="en-GB" sz="2200" dirty="0">
                <a:latin typeface="SassoonPrimary" panose="020B0500000000000000" pitchFamily="34" charset="0"/>
              </a:rPr>
              <a:t>Not yet using ÷, but good to recognise this</a:t>
            </a:r>
          </a:p>
          <a:p>
            <a:pPr marL="0" indent="0">
              <a:buNone/>
            </a:pPr>
            <a:endParaRPr lang="en-GB" sz="2200" dirty="0">
              <a:latin typeface="SassoonPrimary" panose="020B0500000000000000" pitchFamily="34" charset="0"/>
            </a:endParaRPr>
          </a:p>
          <a:p>
            <a:r>
              <a:rPr lang="en-GB" sz="2200" dirty="0">
                <a:latin typeface="SassoonPrimary" panose="020B0500000000000000" pitchFamily="34" charset="0"/>
              </a:rPr>
              <a:t>Visuals really help at this stage- encouraging</a:t>
            </a:r>
          </a:p>
          <a:p>
            <a:pPr marL="0" indent="0">
              <a:buNone/>
            </a:pPr>
            <a:r>
              <a:rPr lang="en-GB" sz="2200" dirty="0">
                <a:latin typeface="SassoonPrimary" panose="020B0500000000000000" pitchFamily="34" charset="0"/>
              </a:rPr>
              <a:t>One at a time and every group having the same</a:t>
            </a:r>
          </a:p>
          <a:p>
            <a:pPr marL="0" indent="0">
              <a:buNone/>
            </a:pPr>
            <a:endParaRPr lang="en-GB" sz="2200" dirty="0">
              <a:latin typeface="SassoonPrimary" panose="020B0500000000000000" pitchFamily="34" charset="0"/>
            </a:endParaRPr>
          </a:p>
          <a:p>
            <a:r>
              <a:rPr lang="en-GB" sz="2200" dirty="0">
                <a:latin typeface="SassoonPrimary" panose="020B0500000000000000" pitchFamily="34" charset="0"/>
              </a:rPr>
              <a:t>No remainder</a:t>
            </a:r>
          </a:p>
        </p:txBody>
      </p:sp>
      <p:pic>
        <p:nvPicPr>
          <p:cNvPr id="5" name="Picture 4">
            <a:extLst>
              <a:ext uri="{FF2B5EF4-FFF2-40B4-BE49-F238E27FC236}">
                <a16:creationId xmlns:a16="http://schemas.microsoft.com/office/drawing/2014/main" id="{BB272214-D262-38A0-0B64-A0D0571BA9E1}"/>
              </a:ext>
            </a:extLst>
          </p:cNvPr>
          <p:cNvPicPr>
            <a:picLocks noChangeAspect="1"/>
          </p:cNvPicPr>
          <p:nvPr/>
        </p:nvPicPr>
        <p:blipFill>
          <a:blip r:embed="rId2"/>
          <a:srcRect r="9418"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199603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2633FD-256C-78A3-2F0C-72694EB4514C}"/>
              </a:ext>
            </a:extLst>
          </p:cNvPr>
          <p:cNvSpPr>
            <a:spLocks noGrp="1"/>
          </p:cNvSpPr>
          <p:nvPr>
            <p:ph type="title"/>
          </p:nvPr>
        </p:nvSpPr>
        <p:spPr>
          <a:xfrm>
            <a:off x="572493" y="238539"/>
            <a:ext cx="11018520" cy="1434415"/>
          </a:xfrm>
        </p:spPr>
        <p:txBody>
          <a:bodyPr anchor="b">
            <a:normAutofit/>
          </a:bodyPr>
          <a:lstStyle/>
          <a:p>
            <a:r>
              <a:rPr lang="en-GB" sz="5400" b="1" dirty="0">
                <a:latin typeface="SassoonPrimary" panose="020B0500000000000000" pitchFamily="34" charset="0"/>
              </a:rPr>
              <a:t>Division- repeated subtraction</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1F67D71-A74F-D06D-1250-421E4E4BC81C}"/>
              </a:ext>
            </a:extLst>
          </p:cNvPr>
          <p:cNvSpPr>
            <a:spLocks noGrp="1"/>
          </p:cNvSpPr>
          <p:nvPr>
            <p:ph idx="1"/>
          </p:nvPr>
        </p:nvSpPr>
        <p:spPr>
          <a:xfrm>
            <a:off x="572493" y="2071316"/>
            <a:ext cx="6713552" cy="4119172"/>
          </a:xfrm>
        </p:spPr>
        <p:txBody>
          <a:bodyPr anchor="t">
            <a:normAutofit/>
          </a:bodyPr>
          <a:lstStyle/>
          <a:p>
            <a:r>
              <a:rPr lang="en-GB" sz="2200" dirty="0">
                <a:latin typeface="SassoonPrimary" panose="020B0500000000000000" pitchFamily="34" charset="0"/>
              </a:rPr>
              <a:t>Empty Number line and counting backwards</a:t>
            </a:r>
          </a:p>
          <a:p>
            <a:pPr marL="0" indent="0">
              <a:buNone/>
            </a:pPr>
            <a:endParaRPr lang="en-GB" sz="2200" dirty="0">
              <a:latin typeface="SassoonPrimary" panose="020B0500000000000000" pitchFamily="34" charset="0"/>
            </a:endParaRPr>
          </a:p>
          <a:p>
            <a:r>
              <a:rPr lang="en-GB" sz="2200" dirty="0">
                <a:latin typeface="SassoonPrimary" panose="020B0500000000000000" pitchFamily="34" charset="0"/>
              </a:rPr>
              <a:t>Using a hundred square to support if needed</a:t>
            </a:r>
          </a:p>
          <a:p>
            <a:pPr marL="0" indent="0">
              <a:buNone/>
            </a:pPr>
            <a:endParaRPr lang="en-GB" sz="2200" dirty="0">
              <a:latin typeface="SassoonPrimary" panose="020B0500000000000000" pitchFamily="34" charset="0"/>
            </a:endParaRPr>
          </a:p>
          <a:p>
            <a:r>
              <a:rPr lang="en-GB" sz="2200" dirty="0">
                <a:latin typeface="SassoonPrimary" panose="020B0500000000000000" pitchFamily="34" charset="0"/>
              </a:rPr>
              <a:t>How many jumps did you need to get to zero?</a:t>
            </a:r>
          </a:p>
        </p:txBody>
      </p:sp>
      <p:pic>
        <p:nvPicPr>
          <p:cNvPr id="5" name="Picture 4">
            <a:extLst>
              <a:ext uri="{FF2B5EF4-FFF2-40B4-BE49-F238E27FC236}">
                <a16:creationId xmlns:a16="http://schemas.microsoft.com/office/drawing/2014/main" id="{C9CFEDA8-C7FF-F67E-C733-E5196DC53BFA}"/>
              </a:ext>
            </a:extLst>
          </p:cNvPr>
          <p:cNvPicPr>
            <a:picLocks noChangeAspect="1"/>
          </p:cNvPicPr>
          <p:nvPr/>
        </p:nvPicPr>
        <p:blipFill>
          <a:blip r:embed="rId2"/>
          <a:srcRect l="65883" r="2610"/>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642985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700C71-35A6-AB44-F8E3-FF2CF538527D}"/>
              </a:ext>
            </a:extLst>
          </p:cNvPr>
          <p:cNvSpPr>
            <a:spLocks noGrp="1"/>
          </p:cNvSpPr>
          <p:nvPr>
            <p:ph type="title"/>
          </p:nvPr>
        </p:nvSpPr>
        <p:spPr>
          <a:xfrm>
            <a:off x="572493" y="238539"/>
            <a:ext cx="11018520" cy="1434415"/>
          </a:xfrm>
        </p:spPr>
        <p:txBody>
          <a:bodyPr anchor="b">
            <a:normAutofit/>
          </a:bodyPr>
          <a:lstStyle/>
          <a:p>
            <a:r>
              <a:rPr lang="en-GB" sz="5400" b="1" dirty="0">
                <a:latin typeface="SassoonPrimary" panose="020B0500000000000000" pitchFamily="34" charset="0"/>
              </a:rPr>
              <a:t>Division- Equal Groups </a:t>
            </a:r>
          </a:p>
        </p:txBody>
      </p:sp>
      <p:sp>
        <p:nvSpPr>
          <p:cNvPr id="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BA42A27-DAC4-142D-4164-82868BEFAADB}"/>
              </a:ext>
            </a:extLst>
          </p:cNvPr>
          <p:cNvSpPr>
            <a:spLocks noGrp="1"/>
          </p:cNvSpPr>
          <p:nvPr>
            <p:ph idx="1"/>
          </p:nvPr>
        </p:nvSpPr>
        <p:spPr>
          <a:xfrm>
            <a:off x="572493" y="2071316"/>
            <a:ext cx="6713552" cy="4119172"/>
          </a:xfrm>
        </p:spPr>
        <p:txBody>
          <a:bodyPr anchor="t">
            <a:normAutofit/>
          </a:bodyPr>
          <a:lstStyle/>
          <a:p>
            <a:r>
              <a:rPr lang="en-GB" sz="2200" dirty="0">
                <a:latin typeface="SassoonPrimary" panose="020B0500000000000000" pitchFamily="34" charset="0"/>
              </a:rPr>
              <a:t>Look at the divisor- create groups</a:t>
            </a:r>
          </a:p>
          <a:p>
            <a:r>
              <a:rPr lang="en-GB" sz="2200" dirty="0">
                <a:latin typeface="SassoonPrimary" panose="020B0500000000000000" pitchFamily="34" charset="0"/>
              </a:rPr>
              <a:t>Share the dividend equally between each group</a:t>
            </a:r>
          </a:p>
          <a:p>
            <a:r>
              <a:rPr lang="en-GB" sz="2200" dirty="0">
                <a:latin typeface="SassoonPrimary" panose="020B0500000000000000" pitchFamily="34" charset="0"/>
              </a:rPr>
              <a:t>You can use materials or pens and paper for this</a:t>
            </a:r>
          </a:p>
        </p:txBody>
      </p:sp>
      <p:pic>
        <p:nvPicPr>
          <p:cNvPr id="5" name="Picture 4">
            <a:extLst>
              <a:ext uri="{FF2B5EF4-FFF2-40B4-BE49-F238E27FC236}">
                <a16:creationId xmlns:a16="http://schemas.microsoft.com/office/drawing/2014/main" id="{18E59D54-DB28-D94E-D4A3-AFE94EB9DC03}"/>
              </a:ext>
            </a:extLst>
          </p:cNvPr>
          <p:cNvPicPr>
            <a:picLocks noChangeAspect="1"/>
          </p:cNvPicPr>
          <p:nvPr/>
        </p:nvPicPr>
        <p:blipFill>
          <a:blip r:embed="rId2"/>
          <a:stretch>
            <a:fillRect/>
          </a:stretch>
        </p:blipFill>
        <p:spPr>
          <a:xfrm>
            <a:off x="3181221" y="3834021"/>
            <a:ext cx="5755343" cy="2450518"/>
          </a:xfrm>
          <a:prstGeom prst="rect">
            <a:avLst/>
          </a:prstGeom>
        </p:spPr>
      </p:pic>
    </p:spTree>
    <p:extLst>
      <p:ext uri="{BB962C8B-B14F-4D97-AF65-F5344CB8AC3E}">
        <p14:creationId xmlns:p14="http://schemas.microsoft.com/office/powerpoint/2010/main" val="2065054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471B5E-6775-B3E8-B55C-EBB46D5D9F75}"/>
              </a:ext>
            </a:extLst>
          </p:cNvPr>
          <p:cNvSpPr>
            <a:spLocks noGrp="1"/>
          </p:cNvSpPr>
          <p:nvPr>
            <p:ph type="title"/>
          </p:nvPr>
        </p:nvSpPr>
        <p:spPr>
          <a:xfrm>
            <a:off x="572493" y="238539"/>
            <a:ext cx="11018520" cy="1434415"/>
          </a:xfrm>
        </p:spPr>
        <p:txBody>
          <a:bodyPr anchor="b">
            <a:normAutofit fontScale="90000"/>
          </a:bodyPr>
          <a:lstStyle/>
          <a:p>
            <a:r>
              <a:rPr lang="en-GB" sz="5000" b="1" dirty="0">
                <a:latin typeface="SassoonPrimary" panose="020B0500000000000000" pitchFamily="34" charset="0"/>
              </a:rPr>
              <a:t>Multiplication and Division Fact Families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4AD8281-7F68-F221-B021-8D58B0BC8F2E}"/>
              </a:ext>
            </a:extLst>
          </p:cNvPr>
          <p:cNvSpPr>
            <a:spLocks noGrp="1"/>
          </p:cNvSpPr>
          <p:nvPr>
            <p:ph idx="1"/>
          </p:nvPr>
        </p:nvSpPr>
        <p:spPr>
          <a:xfrm>
            <a:off x="572493" y="2071316"/>
            <a:ext cx="6713552" cy="4119172"/>
          </a:xfrm>
        </p:spPr>
        <p:txBody>
          <a:bodyPr anchor="t">
            <a:normAutofit/>
          </a:bodyPr>
          <a:lstStyle/>
          <a:p>
            <a:r>
              <a:rPr lang="en-GB" sz="2200" dirty="0">
                <a:latin typeface="SassoonPrimary" panose="020B0500000000000000" pitchFamily="34" charset="0"/>
              </a:rPr>
              <a:t>Multiplication and Division are usually taught together</a:t>
            </a:r>
          </a:p>
          <a:p>
            <a:r>
              <a:rPr lang="en-GB" sz="2200" dirty="0">
                <a:latin typeface="SassoonPrimary" panose="020B0500000000000000" pitchFamily="34" charset="0"/>
              </a:rPr>
              <a:t>It is important children see that they are linked together- multiplication is the inverse of division</a:t>
            </a:r>
          </a:p>
          <a:p>
            <a:r>
              <a:rPr lang="en-GB" sz="2200" dirty="0">
                <a:latin typeface="SassoonPrimary" panose="020B0500000000000000" pitchFamily="34" charset="0"/>
              </a:rPr>
              <a:t>The triangles are a visual representation of this</a:t>
            </a:r>
          </a:p>
        </p:txBody>
      </p:sp>
      <p:pic>
        <p:nvPicPr>
          <p:cNvPr id="5" name="Picture 4">
            <a:extLst>
              <a:ext uri="{FF2B5EF4-FFF2-40B4-BE49-F238E27FC236}">
                <a16:creationId xmlns:a16="http://schemas.microsoft.com/office/drawing/2014/main" id="{D755BB82-D337-506C-7B68-D80D02F9ADB3}"/>
              </a:ext>
            </a:extLst>
          </p:cNvPr>
          <p:cNvPicPr>
            <a:picLocks noChangeAspect="1"/>
          </p:cNvPicPr>
          <p:nvPr/>
        </p:nvPicPr>
        <p:blipFill>
          <a:blip r:embed="rId2"/>
          <a:srcRect l="7009" r="7129"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747875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8FBCE7-ACB9-A54C-8D19-FA39B2ED76B8}"/>
              </a:ext>
            </a:extLst>
          </p:cNvPr>
          <p:cNvSpPr>
            <a:spLocks noGrp="1"/>
          </p:cNvSpPr>
          <p:nvPr>
            <p:ph type="title"/>
          </p:nvPr>
        </p:nvSpPr>
        <p:spPr>
          <a:xfrm>
            <a:off x="572493" y="238539"/>
            <a:ext cx="11018520" cy="1434415"/>
          </a:xfrm>
        </p:spPr>
        <p:txBody>
          <a:bodyPr anchor="b">
            <a:normAutofit/>
          </a:bodyPr>
          <a:lstStyle/>
          <a:p>
            <a:r>
              <a:rPr lang="en-GB" sz="5400" b="1" dirty="0">
                <a:latin typeface="SassoonPrimary" panose="020B0500000000000000" pitchFamily="34" charset="0"/>
              </a:rPr>
              <a:t>Counting on</a:t>
            </a:r>
          </a:p>
        </p:txBody>
      </p:sp>
      <p:sp>
        <p:nvSpPr>
          <p:cNvPr id="1024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A3BF423-4B89-C075-B2F5-9CA5898B4A2D}"/>
              </a:ext>
            </a:extLst>
          </p:cNvPr>
          <p:cNvSpPr>
            <a:spLocks noGrp="1"/>
          </p:cNvSpPr>
          <p:nvPr>
            <p:ph idx="1"/>
          </p:nvPr>
        </p:nvSpPr>
        <p:spPr>
          <a:xfrm>
            <a:off x="572493" y="2071316"/>
            <a:ext cx="6713552" cy="4119172"/>
          </a:xfrm>
        </p:spPr>
        <p:txBody>
          <a:bodyPr anchor="t">
            <a:normAutofit/>
          </a:bodyPr>
          <a:lstStyle/>
          <a:p>
            <a:r>
              <a:rPr lang="en-GB" sz="2200" dirty="0">
                <a:latin typeface="SassoonPrimary" panose="020B0500000000000000" pitchFamily="34" charset="0"/>
              </a:rPr>
              <a:t>Use of fingers- this is okay! </a:t>
            </a:r>
          </a:p>
          <a:p>
            <a:r>
              <a:rPr lang="en-GB" sz="2200" dirty="0">
                <a:latin typeface="SassoonPrimary" panose="020B0500000000000000" pitchFamily="34" charset="0"/>
              </a:rPr>
              <a:t>This is a great tool when the numbers are not too far apart</a:t>
            </a:r>
          </a:p>
          <a:p>
            <a:r>
              <a:rPr lang="en-GB" sz="2200" dirty="0">
                <a:latin typeface="SassoonPrimary" panose="020B0500000000000000" pitchFamily="34" charset="0"/>
              </a:rPr>
              <a:t>Small number in head and count on… for subtraction and addition</a:t>
            </a:r>
          </a:p>
          <a:p>
            <a:r>
              <a:rPr lang="en-GB" sz="2200" dirty="0">
                <a:latin typeface="SassoonPrimary" panose="020B0500000000000000" pitchFamily="34" charset="0"/>
              </a:rPr>
              <a:t>Use of number line</a:t>
            </a:r>
          </a:p>
          <a:p>
            <a:r>
              <a:rPr lang="en-GB" sz="2200" dirty="0">
                <a:latin typeface="SassoonPrimary" panose="020B0500000000000000" pitchFamily="34" charset="0"/>
              </a:rPr>
              <a:t>Alastair will share what this looks likes for upper school further on (using an empty number line)</a:t>
            </a:r>
          </a:p>
        </p:txBody>
      </p:sp>
      <p:pic>
        <p:nvPicPr>
          <p:cNvPr id="10242" name="Picture 2" descr="Counting Fingers Vector Art, Icons, and Graphics for Free ...">
            <a:extLst>
              <a:ext uri="{FF2B5EF4-FFF2-40B4-BE49-F238E27FC236}">
                <a16:creationId xmlns:a16="http://schemas.microsoft.com/office/drawing/2014/main" id="{7183918B-3B11-848E-9AC1-8D2AD41B65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042" r="38970" b="1"/>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011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262C1AE-9B5E-50D4-AC67-F8DE80B07446}"/>
              </a:ext>
            </a:extLst>
          </p:cNvPr>
          <p:cNvSpPr>
            <a:spLocks noGrp="1"/>
          </p:cNvSpPr>
          <p:nvPr>
            <p:ph type="title"/>
          </p:nvPr>
        </p:nvSpPr>
        <p:spPr>
          <a:xfrm>
            <a:off x="635000" y="640823"/>
            <a:ext cx="3418659" cy="5583148"/>
          </a:xfrm>
        </p:spPr>
        <p:txBody>
          <a:bodyPr anchor="ctr">
            <a:normAutofit/>
          </a:bodyPr>
          <a:lstStyle/>
          <a:p>
            <a:r>
              <a:rPr lang="en-GB" sz="5400" dirty="0">
                <a:latin typeface="SassoonPrimary" panose="020B0500000000000000" pitchFamily="34" charset="0"/>
              </a:rPr>
              <a:t>Using a Number line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0A2818D8-CCA6-DFBD-4706-A5259F17CB97}"/>
              </a:ext>
            </a:extLst>
          </p:cNvPr>
          <p:cNvGraphicFramePr>
            <a:graphicFrameLocks noGrp="1"/>
          </p:cNvGraphicFramePr>
          <p:nvPr>
            <p:ph idx="1"/>
            <p:extLst>
              <p:ext uri="{D42A27DB-BD31-4B8C-83A1-F6EECF244321}">
                <p14:modId xmlns:p14="http://schemas.microsoft.com/office/powerpoint/2010/main" val="3538509367"/>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5028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34F71D-0F49-43EE-489A-68B98C9D63F5}"/>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D5D2E51-A652-4FCB-ADE3-8974F2723C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8" name="Freeform: Shape 17">
            <a:extLst>
              <a:ext uri="{FF2B5EF4-FFF2-40B4-BE49-F238E27FC236}">
                <a16:creationId xmlns:a16="http://schemas.microsoft.com/office/drawing/2014/main" id="{08E18253-076D-4D89-968E-FCD8887E2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96002" cy="6858000"/>
          </a:xfrm>
          <a:custGeom>
            <a:avLst/>
            <a:gdLst>
              <a:gd name="connsiteX0" fmla="*/ 0 w 6096002"/>
              <a:gd name="connsiteY0" fmla="*/ 0 h 6858000"/>
              <a:gd name="connsiteX1" fmla="*/ 4885967 w 6096002"/>
              <a:gd name="connsiteY1" fmla="*/ 0 h 6858000"/>
              <a:gd name="connsiteX2" fmla="*/ 4946007 w 6096002"/>
              <a:gd name="connsiteY2" fmla="*/ 69271 h 6858000"/>
              <a:gd name="connsiteX3" fmla="*/ 6096002 w 6096002"/>
              <a:gd name="connsiteY3" fmla="*/ 3429000 h 6858000"/>
              <a:gd name="connsiteX4" fmla="*/ 4946007 w 6096002"/>
              <a:gd name="connsiteY4" fmla="*/ 6788730 h 6858000"/>
              <a:gd name="connsiteX5" fmla="*/ 4885967 w 6096002"/>
              <a:gd name="connsiteY5" fmla="*/ 6858000 h 6858000"/>
              <a:gd name="connsiteX6" fmla="*/ 0 w 609600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2" h="685800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20" name="Freeform: Shape 19">
            <a:extLst>
              <a:ext uri="{FF2B5EF4-FFF2-40B4-BE49-F238E27FC236}">
                <a16:creationId xmlns:a16="http://schemas.microsoft.com/office/drawing/2014/main" id="{F6EBCC24-DE3B-4BAD-9624-83E1C2D66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5370" cy="6858000"/>
          </a:xfrm>
          <a:custGeom>
            <a:avLst/>
            <a:gdLst>
              <a:gd name="connsiteX0" fmla="*/ 0 w 6085370"/>
              <a:gd name="connsiteY0" fmla="*/ 0 h 6858000"/>
              <a:gd name="connsiteX1" fmla="*/ 4875335 w 6085370"/>
              <a:gd name="connsiteY1" fmla="*/ 0 h 6858000"/>
              <a:gd name="connsiteX2" fmla="*/ 4935375 w 6085370"/>
              <a:gd name="connsiteY2" fmla="*/ 69271 h 6858000"/>
              <a:gd name="connsiteX3" fmla="*/ 6085370 w 6085370"/>
              <a:gd name="connsiteY3" fmla="*/ 3429000 h 6858000"/>
              <a:gd name="connsiteX4" fmla="*/ 4935375 w 6085370"/>
              <a:gd name="connsiteY4" fmla="*/ 6788730 h 6858000"/>
              <a:gd name="connsiteX5" fmla="*/ 4875335 w 6085370"/>
              <a:gd name="connsiteY5" fmla="*/ 6858000 h 6858000"/>
              <a:gd name="connsiteX6" fmla="*/ 0 w 60853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370" h="685800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980ED23-B623-75F6-E08F-0A9B6AF1EB63}"/>
              </a:ext>
            </a:extLst>
          </p:cNvPr>
          <p:cNvSpPr>
            <a:spLocks noGrp="1"/>
          </p:cNvSpPr>
          <p:nvPr>
            <p:ph type="title"/>
          </p:nvPr>
        </p:nvSpPr>
        <p:spPr>
          <a:xfrm>
            <a:off x="438912" y="859536"/>
            <a:ext cx="4837176" cy="1243584"/>
          </a:xfrm>
        </p:spPr>
        <p:txBody>
          <a:bodyPr>
            <a:normAutofit/>
          </a:bodyPr>
          <a:lstStyle/>
          <a:p>
            <a:r>
              <a:rPr lang="en-GB" b="1" dirty="0">
                <a:latin typeface="SassoonPrimary" panose="020B0500000000000000" pitchFamily="34" charset="0"/>
              </a:rPr>
              <a:t>Partitioning</a:t>
            </a:r>
          </a:p>
        </p:txBody>
      </p:sp>
      <p:sp>
        <p:nvSpPr>
          <p:cNvPr id="22" name="Rectangle 21">
            <a:extLst>
              <a:ext uri="{FF2B5EF4-FFF2-40B4-BE49-F238E27FC236}">
                <a16:creationId xmlns:a16="http://schemas.microsoft.com/office/drawing/2014/main" id="{8C07AF1D-AB44-447B-BC2F-DBECCC06C0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6FCD70E2-BD62-41E4-975D-E58B07928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185062"/>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497A9B8-2C56-CC85-4B73-4672630652DF}"/>
              </a:ext>
            </a:extLst>
          </p:cNvPr>
          <p:cNvSpPr>
            <a:spLocks noGrp="1"/>
          </p:cNvSpPr>
          <p:nvPr>
            <p:ph idx="1"/>
          </p:nvPr>
        </p:nvSpPr>
        <p:spPr>
          <a:xfrm>
            <a:off x="438912" y="2514600"/>
            <a:ext cx="4837176" cy="3666744"/>
          </a:xfrm>
        </p:spPr>
        <p:txBody>
          <a:bodyPr>
            <a:normAutofit/>
          </a:bodyPr>
          <a:lstStyle/>
          <a:p>
            <a:r>
              <a:rPr lang="en-GB" sz="1800" dirty="0">
                <a:latin typeface="SassoonPrimary" panose="020B0500000000000000" pitchFamily="34" charset="0"/>
              </a:rPr>
              <a:t>Base Ten- seeing what it looks like first</a:t>
            </a:r>
          </a:p>
          <a:p>
            <a:r>
              <a:rPr lang="en-GB" sz="1800" dirty="0">
                <a:latin typeface="SassoonPrimary" panose="020B0500000000000000" pitchFamily="34" charset="0"/>
              </a:rPr>
              <a:t>Polypad</a:t>
            </a:r>
          </a:p>
          <a:p>
            <a:r>
              <a:rPr lang="en-GB" sz="1800" dirty="0">
                <a:latin typeface="SassoonPrimary" panose="020B0500000000000000" pitchFamily="34" charset="0"/>
              </a:rPr>
              <a:t>Early Level- Beginning to explore tens and ones</a:t>
            </a:r>
          </a:p>
          <a:p>
            <a:r>
              <a:rPr lang="en-GB" sz="1800" dirty="0">
                <a:latin typeface="SassoonPrimary" panose="020B0500000000000000" pitchFamily="34" charset="0"/>
              </a:rPr>
              <a:t>1</a:t>
            </a:r>
            <a:r>
              <a:rPr lang="en-GB" sz="1800" baseline="30000" dirty="0">
                <a:latin typeface="SassoonPrimary" panose="020B0500000000000000" pitchFamily="34" charset="0"/>
              </a:rPr>
              <a:t>st</a:t>
            </a:r>
            <a:r>
              <a:rPr lang="en-GB" sz="1800" dirty="0">
                <a:latin typeface="SassoonPrimary" panose="020B0500000000000000" pitchFamily="34" charset="0"/>
              </a:rPr>
              <a:t> level- partitioning numbers into hundreds, tens and ones</a:t>
            </a:r>
          </a:p>
          <a:p>
            <a:r>
              <a:rPr lang="en-GB" sz="1800" dirty="0">
                <a:latin typeface="SassoonPrimary" panose="020B0500000000000000" pitchFamily="34" charset="0"/>
              </a:rPr>
              <a:t>2</a:t>
            </a:r>
            <a:r>
              <a:rPr lang="en-GB" sz="1800" baseline="30000" dirty="0">
                <a:latin typeface="SassoonPrimary" panose="020B0500000000000000" pitchFamily="34" charset="0"/>
              </a:rPr>
              <a:t>nd</a:t>
            </a:r>
            <a:r>
              <a:rPr lang="en-GB" sz="1800" dirty="0">
                <a:latin typeface="SassoonPrimary" panose="020B0500000000000000" pitchFamily="34" charset="0"/>
              </a:rPr>
              <a:t> level- partitioning numbers into millions, thousands, hundred, tens </a:t>
            </a:r>
          </a:p>
        </p:txBody>
      </p:sp>
      <p:pic>
        <p:nvPicPr>
          <p:cNvPr id="9" name="Picture 8">
            <a:extLst>
              <a:ext uri="{FF2B5EF4-FFF2-40B4-BE49-F238E27FC236}">
                <a16:creationId xmlns:a16="http://schemas.microsoft.com/office/drawing/2014/main" id="{09D17B2D-0C35-401A-5E24-F4522185133F}"/>
              </a:ext>
            </a:extLst>
          </p:cNvPr>
          <p:cNvPicPr>
            <a:picLocks noChangeAspect="1"/>
          </p:cNvPicPr>
          <p:nvPr/>
        </p:nvPicPr>
        <p:blipFill>
          <a:blip r:embed="rId3"/>
          <a:stretch>
            <a:fillRect/>
          </a:stretch>
        </p:blipFill>
        <p:spPr>
          <a:xfrm>
            <a:off x="7144948" y="583207"/>
            <a:ext cx="1346343" cy="2112264"/>
          </a:xfrm>
          <a:prstGeom prst="rect">
            <a:avLst/>
          </a:prstGeom>
        </p:spPr>
      </p:pic>
      <p:pic>
        <p:nvPicPr>
          <p:cNvPr id="7" name="Picture 6">
            <a:extLst>
              <a:ext uri="{FF2B5EF4-FFF2-40B4-BE49-F238E27FC236}">
                <a16:creationId xmlns:a16="http://schemas.microsoft.com/office/drawing/2014/main" id="{14328FB1-6FA9-DF22-FECB-6B6F6745EC0E}"/>
              </a:ext>
            </a:extLst>
          </p:cNvPr>
          <p:cNvPicPr>
            <a:picLocks noChangeAspect="1"/>
          </p:cNvPicPr>
          <p:nvPr/>
        </p:nvPicPr>
        <p:blipFill>
          <a:blip r:embed="rId4"/>
          <a:stretch>
            <a:fillRect/>
          </a:stretch>
        </p:blipFill>
        <p:spPr>
          <a:xfrm>
            <a:off x="9348139" y="583207"/>
            <a:ext cx="2386666" cy="2112264"/>
          </a:xfrm>
          <a:prstGeom prst="rect">
            <a:avLst/>
          </a:prstGeom>
        </p:spPr>
      </p:pic>
      <p:pic>
        <p:nvPicPr>
          <p:cNvPr id="11" name="Picture 10">
            <a:extLst>
              <a:ext uri="{FF2B5EF4-FFF2-40B4-BE49-F238E27FC236}">
                <a16:creationId xmlns:a16="http://schemas.microsoft.com/office/drawing/2014/main" id="{B83BE579-3F28-69EC-485C-7F9BD86A3E26}"/>
              </a:ext>
            </a:extLst>
          </p:cNvPr>
          <p:cNvPicPr>
            <a:picLocks noChangeAspect="1"/>
          </p:cNvPicPr>
          <p:nvPr/>
        </p:nvPicPr>
        <p:blipFill>
          <a:blip r:embed="rId5"/>
          <a:stretch>
            <a:fillRect/>
          </a:stretch>
        </p:blipFill>
        <p:spPr>
          <a:xfrm>
            <a:off x="7364031" y="3356621"/>
            <a:ext cx="4430168" cy="2004651"/>
          </a:xfrm>
          <a:prstGeom prst="rect">
            <a:avLst/>
          </a:prstGeom>
        </p:spPr>
      </p:pic>
      <p:pic>
        <p:nvPicPr>
          <p:cNvPr id="13" name="Picture 12">
            <a:extLst>
              <a:ext uri="{FF2B5EF4-FFF2-40B4-BE49-F238E27FC236}">
                <a16:creationId xmlns:a16="http://schemas.microsoft.com/office/drawing/2014/main" id="{B99E59B6-4BF4-5863-3651-3D0251110F75}"/>
              </a:ext>
            </a:extLst>
          </p:cNvPr>
          <p:cNvPicPr>
            <a:picLocks noChangeAspect="1"/>
          </p:cNvPicPr>
          <p:nvPr/>
        </p:nvPicPr>
        <p:blipFill>
          <a:blip r:embed="rId6"/>
          <a:stretch>
            <a:fillRect/>
          </a:stretch>
        </p:blipFill>
        <p:spPr>
          <a:xfrm>
            <a:off x="2016667" y="5245318"/>
            <a:ext cx="2305548" cy="1506291"/>
          </a:xfrm>
          <a:prstGeom prst="rect">
            <a:avLst/>
          </a:prstGeom>
        </p:spPr>
      </p:pic>
      <p:pic>
        <p:nvPicPr>
          <p:cNvPr id="5" name="Picture 4">
            <a:extLst>
              <a:ext uri="{FF2B5EF4-FFF2-40B4-BE49-F238E27FC236}">
                <a16:creationId xmlns:a16="http://schemas.microsoft.com/office/drawing/2014/main" id="{A2AD6B66-0F25-9C24-7DBB-1B080598C4EC}"/>
              </a:ext>
            </a:extLst>
          </p:cNvPr>
          <p:cNvPicPr>
            <a:picLocks noChangeAspect="1"/>
          </p:cNvPicPr>
          <p:nvPr/>
        </p:nvPicPr>
        <p:blipFill>
          <a:blip r:embed="rId7"/>
          <a:stretch>
            <a:fillRect/>
          </a:stretch>
        </p:blipFill>
        <p:spPr>
          <a:xfrm>
            <a:off x="5305299" y="4246243"/>
            <a:ext cx="1839432" cy="2236432"/>
          </a:xfrm>
          <a:prstGeom prst="rect">
            <a:avLst/>
          </a:prstGeom>
        </p:spPr>
      </p:pic>
    </p:spTree>
    <p:extLst>
      <p:ext uri="{BB962C8B-B14F-4D97-AF65-F5344CB8AC3E}">
        <p14:creationId xmlns:p14="http://schemas.microsoft.com/office/powerpoint/2010/main" val="1821545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0F42CF-8C1F-9F88-50C8-C3191F1AB308}"/>
              </a:ext>
            </a:extLst>
          </p:cNvPr>
          <p:cNvSpPr>
            <a:spLocks noGrp="1"/>
          </p:cNvSpPr>
          <p:nvPr>
            <p:ph type="title"/>
          </p:nvPr>
        </p:nvSpPr>
        <p:spPr>
          <a:xfrm>
            <a:off x="838200" y="365125"/>
            <a:ext cx="10515600" cy="1325563"/>
          </a:xfrm>
        </p:spPr>
        <p:txBody>
          <a:bodyPr>
            <a:normAutofit/>
          </a:bodyPr>
          <a:lstStyle/>
          <a:p>
            <a:r>
              <a:rPr lang="en-GB" sz="5400" b="1" dirty="0">
                <a:latin typeface="SassoonPrimary" panose="020B0500000000000000" pitchFamily="34" charset="0"/>
              </a:rPr>
              <a:t> Partitioning (addition example)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20AFC4F-A5F2-43B6-0814-7ECDBB52CC94}"/>
              </a:ext>
            </a:extLst>
          </p:cNvPr>
          <p:cNvSpPr>
            <a:spLocks noGrp="1"/>
          </p:cNvSpPr>
          <p:nvPr>
            <p:ph idx="1"/>
          </p:nvPr>
        </p:nvSpPr>
        <p:spPr>
          <a:xfrm>
            <a:off x="838200" y="1929384"/>
            <a:ext cx="10515600" cy="4251960"/>
          </a:xfrm>
        </p:spPr>
        <p:txBody>
          <a:bodyPr vert="horz" lIns="91440" tIns="45720" rIns="91440" bIns="45720" rtlCol="0" anchor="t">
            <a:normAutofit/>
          </a:bodyPr>
          <a:lstStyle/>
          <a:p>
            <a:pPr marL="0" indent="0">
              <a:buNone/>
            </a:pPr>
            <a:r>
              <a:rPr lang="en-GB" sz="2200" dirty="0">
                <a:latin typeface="SassoonPrimary" panose="020B0500000000000000" pitchFamily="34" charset="0"/>
              </a:rPr>
              <a:t>374 + 225</a:t>
            </a:r>
          </a:p>
          <a:p>
            <a:pPr marL="0" indent="0">
              <a:buNone/>
            </a:pPr>
            <a:endParaRPr lang="en-GB" sz="2200" dirty="0">
              <a:latin typeface="SassoonPrimary" panose="020B0500000000000000" pitchFamily="34" charset="0"/>
            </a:endParaRPr>
          </a:p>
          <a:p>
            <a:pPr marL="0" indent="0">
              <a:buNone/>
            </a:pPr>
            <a:endParaRPr lang="en-GB" sz="2200" dirty="0">
              <a:latin typeface="SassoonPrimary" panose="020B0500000000000000" pitchFamily="34" charset="0"/>
            </a:endParaRPr>
          </a:p>
          <a:p>
            <a:pPr marL="0" indent="0">
              <a:buNone/>
            </a:pPr>
            <a:endParaRPr lang="en-GB" sz="2200" dirty="0">
              <a:latin typeface="SassoonPrimary" panose="020B0500000000000000" pitchFamily="34" charset="0"/>
            </a:endParaRPr>
          </a:p>
          <a:p>
            <a:pPr marL="0" indent="0">
              <a:buNone/>
            </a:pPr>
            <a:endParaRPr lang="en-GB" sz="2200" dirty="0">
              <a:latin typeface="SassoonPrimary" panose="020B0500000000000000" pitchFamily="34" charset="0"/>
            </a:endParaRPr>
          </a:p>
          <a:p>
            <a:pPr>
              <a:buFont typeface="Calibri" panose="020B0604020202020204" pitchFamily="34" charset="0"/>
              <a:buChar char="-"/>
            </a:pPr>
            <a:r>
              <a:rPr lang="en-GB" sz="2200" dirty="0">
                <a:latin typeface="SassoonPrimary" panose="020B0500000000000000" pitchFamily="34" charset="0"/>
              </a:rPr>
              <a:t>Pupils can of course partition both numbers </a:t>
            </a:r>
          </a:p>
          <a:p>
            <a:pPr>
              <a:buFont typeface="Calibri" panose="020B0604020202020204" pitchFamily="34" charset="0"/>
              <a:buChar char="-"/>
            </a:pPr>
            <a:r>
              <a:rPr lang="en-GB" sz="2200" dirty="0">
                <a:latin typeface="SassoonPrimary" panose="020B0500000000000000" pitchFamily="34" charset="0"/>
              </a:rPr>
              <a:t>300 + 200=500</a:t>
            </a:r>
          </a:p>
          <a:p>
            <a:pPr>
              <a:buFont typeface="Calibri" panose="020B0604020202020204" pitchFamily="34" charset="0"/>
              <a:buChar char="-"/>
            </a:pPr>
            <a:r>
              <a:rPr lang="en-GB" sz="2200" dirty="0">
                <a:latin typeface="SassoonPrimary" panose="020B0500000000000000" pitchFamily="34" charset="0"/>
              </a:rPr>
              <a:t>70 + 20 = 90</a:t>
            </a:r>
          </a:p>
          <a:p>
            <a:pPr>
              <a:buFont typeface="Calibri" panose="020B0604020202020204" pitchFamily="34" charset="0"/>
              <a:buChar char="-"/>
            </a:pPr>
            <a:r>
              <a:rPr lang="en-GB" sz="2200" dirty="0">
                <a:latin typeface="SassoonPrimary" panose="020B0500000000000000" pitchFamily="34" charset="0"/>
              </a:rPr>
              <a:t>4 + 5 = 9</a:t>
            </a:r>
          </a:p>
          <a:p>
            <a:pPr>
              <a:buFont typeface="Calibri" panose="020B0604020202020204" pitchFamily="34" charset="0"/>
              <a:buChar char="-"/>
            </a:pPr>
            <a:r>
              <a:rPr lang="en-GB" sz="2200" dirty="0">
                <a:latin typeface="SassoonPrimary" panose="020B0500000000000000" pitchFamily="34" charset="0"/>
              </a:rPr>
              <a:t>500 + 90 + 9 = 599</a:t>
            </a:r>
          </a:p>
          <a:p>
            <a:pPr>
              <a:buFont typeface="Calibri" panose="020B0604020202020204" pitchFamily="34" charset="0"/>
              <a:buChar char="-"/>
            </a:pPr>
            <a:endParaRPr lang="en-GB" sz="2200" dirty="0">
              <a:latin typeface="SassoonPrimary" panose="020B0500000000000000" pitchFamily="34" charset="0"/>
            </a:endParaRPr>
          </a:p>
          <a:p>
            <a:pPr marL="0" indent="0">
              <a:buNone/>
            </a:pPr>
            <a:endParaRPr lang="en-GB" sz="2200" dirty="0">
              <a:latin typeface="SassoonPrimary" panose="020B0500000000000000" pitchFamily="34" charset="0"/>
            </a:endParaRPr>
          </a:p>
          <a:p>
            <a:pPr>
              <a:buFont typeface="Calibri" panose="020B0604020202020204" pitchFamily="34" charset="0"/>
              <a:buChar char="-"/>
            </a:pPr>
            <a:endParaRPr lang="en-GB" sz="2200" dirty="0">
              <a:latin typeface="SassoonPrimary" panose="020B0500000000000000" pitchFamily="34" charset="0"/>
            </a:endParaRPr>
          </a:p>
          <a:p>
            <a:pPr>
              <a:buFont typeface="Calibri" panose="020B0604020202020204" pitchFamily="34" charset="0"/>
              <a:buChar char="-"/>
            </a:pPr>
            <a:endParaRPr lang="en-GB" sz="2200" dirty="0">
              <a:latin typeface="SassoonPrimary" panose="020B0500000000000000" pitchFamily="34" charset="0"/>
            </a:endParaRPr>
          </a:p>
        </p:txBody>
      </p:sp>
      <p:pic>
        <p:nvPicPr>
          <p:cNvPr id="5" name="Picture 4">
            <a:extLst>
              <a:ext uri="{FF2B5EF4-FFF2-40B4-BE49-F238E27FC236}">
                <a16:creationId xmlns:a16="http://schemas.microsoft.com/office/drawing/2014/main" id="{665B5A2C-836A-A9DF-FF97-A3E3E81458FA}"/>
              </a:ext>
            </a:extLst>
          </p:cNvPr>
          <p:cNvPicPr>
            <a:picLocks noChangeAspect="1"/>
          </p:cNvPicPr>
          <p:nvPr/>
        </p:nvPicPr>
        <p:blipFill>
          <a:blip r:embed="rId2"/>
          <a:stretch>
            <a:fillRect/>
          </a:stretch>
        </p:blipFill>
        <p:spPr>
          <a:xfrm rot="16200000">
            <a:off x="6208445" y="-856481"/>
            <a:ext cx="1997081" cy="7718833"/>
          </a:xfrm>
          <a:prstGeom prst="rect">
            <a:avLst/>
          </a:prstGeom>
        </p:spPr>
      </p:pic>
    </p:spTree>
    <p:extLst>
      <p:ext uri="{BB962C8B-B14F-4D97-AF65-F5344CB8AC3E}">
        <p14:creationId xmlns:p14="http://schemas.microsoft.com/office/powerpoint/2010/main" val="1329514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D2012-1D8C-8FF9-2B15-D960DEAD8114}"/>
              </a:ext>
            </a:extLst>
          </p:cNvPr>
          <p:cNvSpPr>
            <a:spLocks noGrp="1"/>
          </p:cNvSpPr>
          <p:nvPr>
            <p:ph type="title"/>
          </p:nvPr>
        </p:nvSpPr>
        <p:spPr/>
        <p:txBody>
          <a:bodyPr/>
          <a:lstStyle/>
          <a:p>
            <a:r>
              <a:rPr lang="en-GB" dirty="0">
                <a:latin typeface="SassoonPrimary" panose="020B0500000000000000" pitchFamily="34" charset="0"/>
              </a:rPr>
              <a:t>Partitioning (subtraction example)</a:t>
            </a:r>
          </a:p>
        </p:txBody>
      </p:sp>
      <p:sp>
        <p:nvSpPr>
          <p:cNvPr id="3" name="Content Placeholder 2">
            <a:extLst>
              <a:ext uri="{FF2B5EF4-FFF2-40B4-BE49-F238E27FC236}">
                <a16:creationId xmlns:a16="http://schemas.microsoft.com/office/drawing/2014/main" id="{8B3516A7-2735-AD55-4D30-4F3BB3A9E08B}"/>
              </a:ext>
            </a:extLst>
          </p:cNvPr>
          <p:cNvSpPr>
            <a:spLocks noGrp="1"/>
          </p:cNvSpPr>
          <p:nvPr>
            <p:ph idx="1"/>
          </p:nvPr>
        </p:nvSpPr>
        <p:spPr/>
        <p:txBody>
          <a:bodyPr vert="horz" lIns="91440" tIns="45720" rIns="91440" bIns="45720" rtlCol="0" anchor="t">
            <a:normAutofit/>
          </a:bodyPr>
          <a:lstStyle/>
          <a:p>
            <a:r>
              <a:rPr lang="en-GB" dirty="0">
                <a:latin typeface="SassoonPrimary" panose="020B0500000000000000" pitchFamily="34" charset="0"/>
              </a:rPr>
              <a:t>374-225 </a:t>
            </a:r>
          </a:p>
          <a:p>
            <a:endParaRPr lang="en-GB" dirty="0">
              <a:latin typeface="SassoonPrimary" panose="020B0500000000000000" pitchFamily="34" charset="0"/>
            </a:endParaRPr>
          </a:p>
          <a:p>
            <a:endParaRPr lang="en-GB" dirty="0">
              <a:latin typeface="SassoonPrimary" panose="020B0500000000000000" pitchFamily="34" charset="0"/>
            </a:endParaRPr>
          </a:p>
          <a:p>
            <a:endParaRPr lang="en-GB" dirty="0">
              <a:latin typeface="SassoonPrimary" panose="020B0500000000000000" pitchFamily="34" charset="0"/>
            </a:endParaRPr>
          </a:p>
          <a:p>
            <a:endParaRPr lang="en-GB" dirty="0">
              <a:latin typeface="SassoonPrimary" panose="020B0500000000000000" pitchFamily="34" charset="0"/>
            </a:endParaRPr>
          </a:p>
          <a:p>
            <a:pPr marL="0" indent="0">
              <a:buNone/>
            </a:pPr>
            <a:endParaRPr lang="en-GB" dirty="0">
              <a:latin typeface="SassoonPrimary" panose="020B0500000000000000" pitchFamily="34" charset="0"/>
            </a:endParaRPr>
          </a:p>
          <a:p>
            <a:endParaRPr lang="en-GB" dirty="0">
              <a:latin typeface="SassoonPrimary" panose="020B0500000000000000" pitchFamily="34" charset="0"/>
            </a:endParaRPr>
          </a:p>
        </p:txBody>
      </p:sp>
      <p:pic>
        <p:nvPicPr>
          <p:cNvPr id="5" name="Picture 4">
            <a:extLst>
              <a:ext uri="{FF2B5EF4-FFF2-40B4-BE49-F238E27FC236}">
                <a16:creationId xmlns:a16="http://schemas.microsoft.com/office/drawing/2014/main" id="{2E406784-09C1-0641-E509-E775663748DE}"/>
              </a:ext>
            </a:extLst>
          </p:cNvPr>
          <p:cNvPicPr>
            <a:picLocks noChangeAspect="1"/>
          </p:cNvPicPr>
          <p:nvPr/>
        </p:nvPicPr>
        <p:blipFill>
          <a:blip r:embed="rId2"/>
          <a:stretch>
            <a:fillRect/>
          </a:stretch>
        </p:blipFill>
        <p:spPr>
          <a:xfrm rot="16200000">
            <a:off x="3052256" y="691256"/>
            <a:ext cx="2703487" cy="6858000"/>
          </a:xfrm>
          <a:prstGeom prst="rect">
            <a:avLst/>
          </a:prstGeom>
        </p:spPr>
      </p:pic>
    </p:spTree>
    <p:extLst>
      <p:ext uri="{BB962C8B-B14F-4D97-AF65-F5344CB8AC3E}">
        <p14:creationId xmlns:p14="http://schemas.microsoft.com/office/powerpoint/2010/main" val="298174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3E77A7-953B-48BE-7215-BE8D000E00BC}"/>
              </a:ext>
            </a:extLst>
          </p:cNvPr>
          <p:cNvSpPr>
            <a:spLocks noGrp="1"/>
          </p:cNvSpPr>
          <p:nvPr>
            <p:ph type="title"/>
          </p:nvPr>
        </p:nvSpPr>
        <p:spPr>
          <a:xfrm>
            <a:off x="838200" y="365125"/>
            <a:ext cx="10515600" cy="1325563"/>
          </a:xfrm>
        </p:spPr>
        <p:txBody>
          <a:bodyPr>
            <a:noAutofit/>
          </a:bodyPr>
          <a:lstStyle/>
          <a:p>
            <a:r>
              <a:rPr lang="en-GB" sz="4000" b="1" dirty="0">
                <a:latin typeface="SassoonPrimary" panose="020B0500000000000000" pitchFamily="34" charset="0"/>
              </a:rPr>
              <a:t>Multiplication- Grid Method (Partitioning)</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914F5C5-301C-4E18-0F4F-C4BDB39B929B}"/>
              </a:ext>
            </a:extLst>
          </p:cNvPr>
          <p:cNvSpPr>
            <a:spLocks noGrp="1"/>
          </p:cNvSpPr>
          <p:nvPr>
            <p:ph idx="1"/>
          </p:nvPr>
        </p:nvSpPr>
        <p:spPr>
          <a:xfrm>
            <a:off x="838200" y="1929384"/>
            <a:ext cx="10515600" cy="4251960"/>
          </a:xfrm>
        </p:spPr>
        <p:txBody>
          <a:bodyPr>
            <a:normAutofit/>
          </a:bodyPr>
          <a:lstStyle/>
          <a:p>
            <a:r>
              <a:rPr lang="en-GB" sz="2200" dirty="0">
                <a:latin typeface="SassoonPrimary" panose="020B0500000000000000" pitchFamily="34" charset="0"/>
              </a:rPr>
              <a:t>Importance of understanding multiplying by 10 and 100</a:t>
            </a:r>
          </a:p>
          <a:p>
            <a:endParaRPr lang="en-GB" sz="2200" dirty="0">
              <a:latin typeface="SassoonPrimary" panose="020B0500000000000000" pitchFamily="34" charset="0"/>
            </a:endParaRPr>
          </a:p>
        </p:txBody>
      </p:sp>
      <p:pic>
        <p:nvPicPr>
          <p:cNvPr id="4" name="Picture 3">
            <a:extLst>
              <a:ext uri="{FF2B5EF4-FFF2-40B4-BE49-F238E27FC236}">
                <a16:creationId xmlns:a16="http://schemas.microsoft.com/office/drawing/2014/main" id="{A627A95B-CC45-46FB-F579-35323EC0D39C}"/>
              </a:ext>
            </a:extLst>
          </p:cNvPr>
          <p:cNvPicPr>
            <a:picLocks noChangeAspect="1"/>
          </p:cNvPicPr>
          <p:nvPr/>
        </p:nvPicPr>
        <p:blipFill>
          <a:blip r:embed="rId2"/>
          <a:stretch>
            <a:fillRect/>
          </a:stretch>
        </p:blipFill>
        <p:spPr>
          <a:xfrm>
            <a:off x="671558" y="3075507"/>
            <a:ext cx="3353241" cy="2853404"/>
          </a:xfrm>
          <a:prstGeom prst="rect">
            <a:avLst/>
          </a:prstGeom>
        </p:spPr>
      </p:pic>
      <p:pic>
        <p:nvPicPr>
          <p:cNvPr id="5" name="Picture 4">
            <a:extLst>
              <a:ext uri="{FF2B5EF4-FFF2-40B4-BE49-F238E27FC236}">
                <a16:creationId xmlns:a16="http://schemas.microsoft.com/office/drawing/2014/main" id="{4DB91D32-B766-0567-573C-5F1D5266439A}"/>
              </a:ext>
            </a:extLst>
          </p:cNvPr>
          <p:cNvPicPr>
            <a:picLocks noChangeAspect="1"/>
          </p:cNvPicPr>
          <p:nvPr/>
        </p:nvPicPr>
        <p:blipFill>
          <a:blip r:embed="rId3"/>
          <a:stretch>
            <a:fillRect/>
          </a:stretch>
        </p:blipFill>
        <p:spPr>
          <a:xfrm>
            <a:off x="6378870" y="3114247"/>
            <a:ext cx="3967530" cy="2814664"/>
          </a:xfrm>
          <a:prstGeom prst="rect">
            <a:avLst/>
          </a:prstGeom>
        </p:spPr>
      </p:pic>
    </p:spTree>
    <p:extLst>
      <p:ext uri="{BB962C8B-B14F-4D97-AF65-F5344CB8AC3E}">
        <p14:creationId xmlns:p14="http://schemas.microsoft.com/office/powerpoint/2010/main" val="2149764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4944CF2-7467-94C0-7777-458C39568611}"/>
              </a:ext>
            </a:extLst>
          </p:cNvPr>
          <p:cNvSpPr>
            <a:spLocks noGrp="1"/>
          </p:cNvSpPr>
          <p:nvPr>
            <p:ph type="title"/>
          </p:nvPr>
        </p:nvSpPr>
        <p:spPr>
          <a:xfrm>
            <a:off x="838200" y="365125"/>
            <a:ext cx="10515600" cy="1325563"/>
          </a:xfrm>
        </p:spPr>
        <p:txBody>
          <a:bodyPr>
            <a:normAutofit fontScale="90000"/>
          </a:bodyPr>
          <a:lstStyle/>
          <a:p>
            <a:r>
              <a:rPr lang="en-GB" sz="5400" b="1" dirty="0">
                <a:latin typeface="SassoonPrimary" panose="020B0500000000000000" pitchFamily="34" charset="0"/>
              </a:rPr>
              <a:t>Compensation (Friendly Numbers)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3CC2E95-F356-6BF3-13E7-F8BC027767A7}"/>
              </a:ext>
            </a:extLst>
          </p:cNvPr>
          <p:cNvSpPr>
            <a:spLocks noGrp="1"/>
          </p:cNvSpPr>
          <p:nvPr>
            <p:ph idx="1"/>
          </p:nvPr>
        </p:nvSpPr>
        <p:spPr>
          <a:xfrm>
            <a:off x="838200" y="2819834"/>
            <a:ext cx="10515600" cy="3361510"/>
          </a:xfrm>
        </p:spPr>
        <p:txBody>
          <a:bodyPr>
            <a:normAutofit/>
          </a:bodyPr>
          <a:lstStyle/>
          <a:p>
            <a:r>
              <a:rPr lang="en-GB" sz="2200" dirty="0">
                <a:solidFill>
                  <a:srgbClr val="7030A0"/>
                </a:solidFill>
                <a:latin typeface="SassoonPrimary" panose="020B0500000000000000" pitchFamily="34" charset="0"/>
              </a:rPr>
              <a:t>Friendly Numbers- numbers that are easier to work with</a:t>
            </a:r>
          </a:p>
          <a:p>
            <a:pPr marL="0" indent="0">
              <a:buNone/>
            </a:pPr>
            <a:endParaRPr lang="en-GB" sz="2200" dirty="0">
              <a:solidFill>
                <a:srgbClr val="7030A0"/>
              </a:solidFill>
              <a:latin typeface="SassoonPrimary" panose="020B0500000000000000" pitchFamily="34" charset="0"/>
            </a:endParaRPr>
          </a:p>
          <a:p>
            <a:r>
              <a:rPr lang="en-GB" sz="2200" dirty="0">
                <a:solidFill>
                  <a:srgbClr val="7030A0"/>
                </a:solidFill>
                <a:latin typeface="SassoonPrimary" panose="020B0500000000000000" pitchFamily="34" charset="0"/>
              </a:rPr>
              <a:t>In p2 and P3 this might look like 99 +99 which is similar to 100+ 100…</a:t>
            </a:r>
          </a:p>
          <a:p>
            <a:pPr marL="0" indent="0">
              <a:buNone/>
            </a:pPr>
            <a:endParaRPr lang="en-GB" sz="2200" dirty="0">
              <a:solidFill>
                <a:srgbClr val="7030A0"/>
              </a:solidFill>
              <a:latin typeface="SassoonPrimary" panose="020B0500000000000000" pitchFamily="34" charset="0"/>
            </a:endParaRPr>
          </a:p>
          <a:p>
            <a:r>
              <a:rPr lang="en-GB" sz="2200" dirty="0">
                <a:latin typeface="SassoonPrimary" panose="020B0500000000000000" pitchFamily="34" charset="0"/>
              </a:rPr>
              <a:t>Compensation- rounding to the nearest 10 or 100 and adding or subtracting to compensate</a:t>
            </a:r>
          </a:p>
          <a:p>
            <a:endParaRPr lang="en-GB" sz="2200" dirty="0">
              <a:latin typeface="SassoonPrimary" panose="020B0500000000000000" pitchFamily="34" charset="0"/>
            </a:endParaRPr>
          </a:p>
          <a:p>
            <a:endParaRPr lang="en-GB" sz="2200" dirty="0">
              <a:latin typeface="SassoonPrimary" panose="020B0500000000000000" pitchFamily="34" charset="0"/>
            </a:endParaRPr>
          </a:p>
          <a:p>
            <a:endParaRPr lang="en-GB" sz="2200" dirty="0">
              <a:latin typeface="SassoonPrimary" panose="020B0500000000000000" pitchFamily="34" charset="0"/>
            </a:endParaRPr>
          </a:p>
        </p:txBody>
      </p:sp>
    </p:spTree>
    <p:extLst>
      <p:ext uri="{BB962C8B-B14F-4D97-AF65-F5344CB8AC3E}">
        <p14:creationId xmlns:p14="http://schemas.microsoft.com/office/powerpoint/2010/main" val="796473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0CFA036-CD45-B4BA-7958-D3ABFBD16551}"/>
              </a:ext>
            </a:extLst>
          </p:cNvPr>
          <p:cNvSpPr>
            <a:spLocks noGrp="1"/>
          </p:cNvSpPr>
          <p:nvPr>
            <p:ph type="title"/>
          </p:nvPr>
        </p:nvSpPr>
        <p:spPr>
          <a:xfrm>
            <a:off x="630936" y="640080"/>
            <a:ext cx="4818888" cy="1481328"/>
          </a:xfrm>
        </p:spPr>
        <p:txBody>
          <a:bodyPr anchor="b">
            <a:normAutofit/>
          </a:bodyPr>
          <a:lstStyle/>
          <a:p>
            <a:r>
              <a:rPr lang="en-GB" sz="5000" b="1" dirty="0">
                <a:latin typeface="SassoonPrimary" panose="020B0500000000000000" pitchFamily="34" charset="0"/>
              </a:rPr>
              <a:t>Compensation (Addition)</a:t>
            </a:r>
          </a:p>
        </p:txBody>
      </p:sp>
      <p:sp>
        <p:nvSpPr>
          <p:cNvPr id="19"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8F72B17-1A0D-28A2-B24C-8F24D3F9A876}"/>
              </a:ext>
            </a:extLst>
          </p:cNvPr>
          <p:cNvSpPr>
            <a:spLocks noGrp="1"/>
          </p:cNvSpPr>
          <p:nvPr>
            <p:ph idx="1"/>
          </p:nvPr>
        </p:nvSpPr>
        <p:spPr>
          <a:xfrm>
            <a:off x="630936" y="2660904"/>
            <a:ext cx="4818888" cy="3547872"/>
          </a:xfrm>
        </p:spPr>
        <p:txBody>
          <a:bodyPr vert="horz" lIns="91440" tIns="45720" rIns="91440" bIns="45720" rtlCol="0" anchor="t">
            <a:normAutofit/>
          </a:bodyPr>
          <a:lstStyle/>
          <a:p>
            <a:r>
              <a:rPr lang="en-GB" sz="3200" dirty="0">
                <a:latin typeface="SassoonPrimary" panose="020B0500000000000000" pitchFamily="34" charset="0"/>
              </a:rPr>
              <a:t>137 + 47</a:t>
            </a:r>
          </a:p>
          <a:p>
            <a:r>
              <a:rPr lang="en-GB" sz="3200" dirty="0">
                <a:latin typeface="SassoonPrimary" panose="020B0500000000000000" pitchFamily="34" charset="0"/>
              </a:rPr>
              <a:t>47 is rounded up to 50</a:t>
            </a:r>
          </a:p>
          <a:p>
            <a:endParaRPr lang="en-GB" sz="3200" dirty="0">
              <a:latin typeface="SassoonPrimary" panose="020B0500000000000000" pitchFamily="34" charset="0"/>
            </a:endParaRPr>
          </a:p>
          <a:p>
            <a:endParaRPr lang="en-GB" sz="3200" dirty="0">
              <a:latin typeface="SassoonPrimary" panose="020B0500000000000000" pitchFamily="34" charset="0"/>
            </a:endParaRPr>
          </a:p>
          <a:p>
            <a:endParaRPr lang="en-GB" sz="3200" dirty="0">
              <a:latin typeface="SassoonPrimary" panose="020B0500000000000000" pitchFamily="34" charset="0"/>
            </a:endParaRPr>
          </a:p>
          <a:p>
            <a:endParaRPr lang="en-GB" sz="3200" dirty="0">
              <a:latin typeface="SassoonPrimary" panose="020B0500000000000000" pitchFamily="34" charset="0"/>
            </a:endParaRPr>
          </a:p>
          <a:p>
            <a:pPr marL="0" indent="0">
              <a:buNone/>
            </a:pPr>
            <a:endParaRPr lang="en-GB" sz="3200" dirty="0">
              <a:latin typeface="SassoonPrimary" panose="020B0500000000000000" pitchFamily="34" charset="0"/>
            </a:endParaRPr>
          </a:p>
          <a:p>
            <a:pPr marL="0" indent="0">
              <a:buNone/>
            </a:pPr>
            <a:endParaRPr lang="en-GB" sz="3200" dirty="0">
              <a:latin typeface="SassoonPrimary" panose="020B0500000000000000" pitchFamily="34" charset="0"/>
            </a:endParaRPr>
          </a:p>
          <a:p>
            <a:pPr marL="0" indent="0">
              <a:buNone/>
            </a:pPr>
            <a:endParaRPr lang="en-GB" sz="3200" dirty="0">
              <a:latin typeface="SassoonPrimary" panose="020B0500000000000000" pitchFamily="34" charset="0"/>
            </a:endParaRPr>
          </a:p>
        </p:txBody>
      </p:sp>
      <p:pic>
        <p:nvPicPr>
          <p:cNvPr id="5" name="Picture 4">
            <a:extLst>
              <a:ext uri="{FF2B5EF4-FFF2-40B4-BE49-F238E27FC236}">
                <a16:creationId xmlns:a16="http://schemas.microsoft.com/office/drawing/2014/main" id="{7514C4EF-6FA2-04BA-8132-8995B486B141}"/>
              </a:ext>
            </a:extLst>
          </p:cNvPr>
          <p:cNvPicPr>
            <a:picLocks noChangeAspect="1"/>
          </p:cNvPicPr>
          <p:nvPr/>
        </p:nvPicPr>
        <p:blipFill>
          <a:blip r:embed="rId2"/>
          <a:stretch>
            <a:fillRect/>
          </a:stretch>
        </p:blipFill>
        <p:spPr>
          <a:xfrm>
            <a:off x="6099048" y="2364502"/>
            <a:ext cx="5458968" cy="2128996"/>
          </a:xfrm>
          <a:prstGeom prst="rect">
            <a:avLst/>
          </a:prstGeom>
        </p:spPr>
      </p:pic>
    </p:spTree>
    <p:extLst>
      <p:ext uri="{BB962C8B-B14F-4D97-AF65-F5344CB8AC3E}">
        <p14:creationId xmlns:p14="http://schemas.microsoft.com/office/powerpoint/2010/main" val="3697952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E80DA9-6999-FD74-D31C-B35697DEBA4B}"/>
              </a:ext>
            </a:extLst>
          </p:cNvPr>
          <p:cNvSpPr>
            <a:spLocks noGrp="1"/>
          </p:cNvSpPr>
          <p:nvPr>
            <p:ph type="title"/>
          </p:nvPr>
        </p:nvSpPr>
        <p:spPr>
          <a:xfrm>
            <a:off x="630936" y="502920"/>
            <a:ext cx="3419856" cy="1463040"/>
          </a:xfrm>
        </p:spPr>
        <p:txBody>
          <a:bodyPr anchor="ctr">
            <a:normAutofit fontScale="90000"/>
          </a:bodyPr>
          <a:lstStyle/>
          <a:p>
            <a:r>
              <a:rPr lang="en-GB" sz="4000" dirty="0">
                <a:latin typeface="SassoonPrimary" panose="020B0500000000000000" pitchFamily="34" charset="0"/>
              </a:rPr>
              <a:t>Compensation (Subtraction)</a:t>
            </a:r>
          </a:p>
        </p:txBody>
      </p:sp>
      <p:sp>
        <p:nvSpPr>
          <p:cNvPr id="24"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58E3D79-8D05-ABFC-C595-F45B6851F43C}"/>
              </a:ext>
            </a:extLst>
          </p:cNvPr>
          <p:cNvSpPr>
            <a:spLocks noGrp="1"/>
          </p:cNvSpPr>
          <p:nvPr>
            <p:ph idx="1"/>
          </p:nvPr>
        </p:nvSpPr>
        <p:spPr>
          <a:xfrm>
            <a:off x="5126736" y="1670276"/>
            <a:ext cx="6894576" cy="1463040"/>
          </a:xfrm>
        </p:spPr>
        <p:txBody>
          <a:bodyPr vert="horz" lIns="91440" tIns="45720" rIns="91440" bIns="45720" rtlCol="0" anchor="ctr">
            <a:normAutofit/>
          </a:bodyPr>
          <a:lstStyle/>
          <a:p>
            <a:r>
              <a:rPr lang="en-GB" sz="3200" dirty="0">
                <a:latin typeface="SassoonPrimary" panose="020B0500000000000000" pitchFamily="34" charset="0"/>
              </a:rPr>
              <a:t>284 – 95</a:t>
            </a:r>
          </a:p>
          <a:p>
            <a:r>
              <a:rPr lang="en-GB" sz="3200" dirty="0">
                <a:latin typeface="SassoonPrimary" panose="020B0500000000000000" pitchFamily="34" charset="0"/>
              </a:rPr>
              <a:t>95 is rounded up to 100</a:t>
            </a:r>
          </a:p>
          <a:p>
            <a:endParaRPr lang="en-GB" sz="3200" dirty="0">
              <a:latin typeface="SassoonPrimary" panose="020B0500000000000000" pitchFamily="34" charset="0"/>
            </a:endParaRPr>
          </a:p>
          <a:p>
            <a:endParaRPr lang="en-GB" sz="3200" dirty="0">
              <a:latin typeface="SassoonPrimary" panose="020B0500000000000000" pitchFamily="34" charset="0"/>
            </a:endParaRPr>
          </a:p>
          <a:p>
            <a:endParaRPr lang="en-GB" sz="3200" dirty="0">
              <a:latin typeface="SassoonPrimary" panose="020B0500000000000000" pitchFamily="34" charset="0"/>
            </a:endParaRPr>
          </a:p>
          <a:p>
            <a:endParaRPr lang="en-GB" sz="3200" dirty="0">
              <a:latin typeface="SassoonPrimary" panose="020B0500000000000000" pitchFamily="34" charset="0"/>
            </a:endParaRPr>
          </a:p>
        </p:txBody>
      </p:sp>
      <p:pic>
        <p:nvPicPr>
          <p:cNvPr id="5" name="Picture 4">
            <a:extLst>
              <a:ext uri="{FF2B5EF4-FFF2-40B4-BE49-F238E27FC236}">
                <a16:creationId xmlns:a16="http://schemas.microsoft.com/office/drawing/2014/main" id="{4567ADFE-64D7-4321-7CE5-3ABB6B976A49}"/>
              </a:ext>
            </a:extLst>
          </p:cNvPr>
          <p:cNvPicPr>
            <a:picLocks noChangeAspect="1"/>
          </p:cNvPicPr>
          <p:nvPr/>
        </p:nvPicPr>
        <p:blipFill>
          <a:blip r:embed="rId2"/>
          <a:stretch>
            <a:fillRect/>
          </a:stretch>
        </p:blipFill>
        <p:spPr>
          <a:xfrm>
            <a:off x="630936" y="2837632"/>
            <a:ext cx="10917936" cy="2865959"/>
          </a:xfrm>
          <a:prstGeom prst="rect">
            <a:avLst/>
          </a:prstGeom>
        </p:spPr>
      </p:pic>
    </p:spTree>
    <p:extLst>
      <p:ext uri="{BB962C8B-B14F-4D97-AF65-F5344CB8AC3E}">
        <p14:creationId xmlns:p14="http://schemas.microsoft.com/office/powerpoint/2010/main" val="4286851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A1C69-0A4A-44D3-5962-D76AA5E35165}"/>
              </a:ext>
            </a:extLst>
          </p:cNvPr>
          <p:cNvSpPr>
            <a:spLocks noGrp="1"/>
          </p:cNvSpPr>
          <p:nvPr>
            <p:ph type="title"/>
          </p:nvPr>
        </p:nvSpPr>
        <p:spPr/>
        <p:txBody>
          <a:bodyPr/>
          <a:lstStyle/>
          <a:p>
            <a:r>
              <a:rPr lang="en-GB" b="1" dirty="0">
                <a:latin typeface="SassoonPrimary" panose="020B0500000000000000" pitchFamily="34" charset="0"/>
              </a:rPr>
              <a:t>Compensation (multiplication)</a:t>
            </a:r>
          </a:p>
        </p:txBody>
      </p:sp>
      <p:sp>
        <p:nvSpPr>
          <p:cNvPr id="3" name="Content Placeholder 2">
            <a:extLst>
              <a:ext uri="{FF2B5EF4-FFF2-40B4-BE49-F238E27FC236}">
                <a16:creationId xmlns:a16="http://schemas.microsoft.com/office/drawing/2014/main" id="{B46A3C2B-E544-AC19-EB4B-253677BFDFFD}"/>
              </a:ext>
            </a:extLst>
          </p:cNvPr>
          <p:cNvSpPr>
            <a:spLocks noGrp="1"/>
          </p:cNvSpPr>
          <p:nvPr>
            <p:ph idx="1"/>
          </p:nvPr>
        </p:nvSpPr>
        <p:spPr/>
        <p:txBody>
          <a:bodyPr vert="horz" lIns="91440" tIns="45720" rIns="91440" bIns="45720" rtlCol="0" anchor="t">
            <a:normAutofit/>
          </a:bodyPr>
          <a:lstStyle/>
          <a:p>
            <a:r>
              <a:rPr lang="en-GB" dirty="0">
                <a:latin typeface="SassoonPrimary" panose="020B0500000000000000" pitchFamily="34" charset="0"/>
              </a:rPr>
              <a:t>24 X 9 (Round the 9 to 10)</a:t>
            </a:r>
          </a:p>
          <a:p>
            <a:endParaRPr lang="en-GB" dirty="0">
              <a:latin typeface="SassoonPrimary" panose="020B0500000000000000" pitchFamily="34" charset="0"/>
            </a:endParaRPr>
          </a:p>
          <a:p>
            <a:r>
              <a:rPr lang="en-GB" dirty="0">
                <a:solidFill>
                  <a:srgbClr val="FF0000"/>
                </a:solidFill>
                <a:latin typeface="SassoonPrimary" panose="020B0500000000000000" pitchFamily="34" charset="0"/>
              </a:rPr>
              <a:t>H </a:t>
            </a:r>
            <a:r>
              <a:rPr lang="en-GB" dirty="0">
                <a:latin typeface="SassoonPrimary" panose="020B0500000000000000" pitchFamily="34" charset="0"/>
              </a:rPr>
              <a:t> </a:t>
            </a:r>
            <a:r>
              <a:rPr lang="en-GB" dirty="0">
                <a:solidFill>
                  <a:srgbClr val="92D050"/>
                </a:solidFill>
                <a:latin typeface="SassoonPrimary" panose="020B0500000000000000" pitchFamily="34" charset="0"/>
              </a:rPr>
              <a:t>T</a:t>
            </a:r>
            <a:r>
              <a:rPr lang="en-GB" dirty="0">
                <a:latin typeface="SassoonPrimary" panose="020B0500000000000000" pitchFamily="34" charset="0"/>
              </a:rPr>
              <a:t> </a:t>
            </a:r>
            <a:r>
              <a:rPr lang="en-GB" dirty="0">
                <a:solidFill>
                  <a:srgbClr val="FFFF00"/>
                </a:solidFill>
                <a:latin typeface="SassoonPrimary" panose="020B0500000000000000" pitchFamily="34" charset="0"/>
              </a:rPr>
              <a:t>O</a:t>
            </a:r>
          </a:p>
          <a:p>
            <a:pPr marL="0" indent="0">
              <a:buNone/>
            </a:pPr>
            <a:r>
              <a:rPr lang="en-GB" dirty="0">
                <a:latin typeface="SassoonPrimary" panose="020B0500000000000000" pitchFamily="34" charset="0"/>
              </a:rPr>
              <a:t>     </a:t>
            </a:r>
            <a:r>
              <a:rPr lang="en-GB" dirty="0">
                <a:solidFill>
                  <a:srgbClr val="92D050"/>
                </a:solidFill>
                <a:latin typeface="SassoonPrimary" panose="020B0500000000000000" pitchFamily="34" charset="0"/>
              </a:rPr>
              <a:t>2  </a:t>
            </a:r>
            <a:r>
              <a:rPr lang="en-GB" dirty="0">
                <a:latin typeface="SassoonPrimary" panose="020B0500000000000000" pitchFamily="34" charset="0"/>
              </a:rPr>
              <a:t>   </a:t>
            </a:r>
            <a:r>
              <a:rPr lang="en-GB" dirty="0">
                <a:solidFill>
                  <a:srgbClr val="FFFF00"/>
                </a:solidFill>
                <a:latin typeface="SassoonPrimary" panose="020B0500000000000000" pitchFamily="34" charset="0"/>
              </a:rPr>
              <a:t>4</a:t>
            </a:r>
          </a:p>
          <a:p>
            <a:pPr marL="0" indent="0">
              <a:buNone/>
            </a:pPr>
            <a:r>
              <a:rPr lang="en-GB" dirty="0">
                <a:latin typeface="SassoonPrimary" panose="020B0500000000000000" pitchFamily="34" charset="0"/>
              </a:rPr>
              <a:t>    </a:t>
            </a:r>
            <a:r>
              <a:rPr lang="en-GB" dirty="0">
                <a:solidFill>
                  <a:srgbClr val="FF0000"/>
                </a:solidFill>
                <a:latin typeface="SassoonPrimary" panose="020B0500000000000000" pitchFamily="34" charset="0"/>
              </a:rPr>
              <a:t>2</a:t>
            </a:r>
            <a:r>
              <a:rPr lang="en-GB" dirty="0">
                <a:latin typeface="SassoonPrimary" panose="020B0500000000000000" pitchFamily="34" charset="0"/>
              </a:rPr>
              <a:t>   </a:t>
            </a:r>
            <a:r>
              <a:rPr lang="en-GB" dirty="0">
                <a:solidFill>
                  <a:srgbClr val="92D050"/>
                </a:solidFill>
                <a:latin typeface="SassoonPrimary" panose="020B0500000000000000" pitchFamily="34" charset="0"/>
              </a:rPr>
              <a:t>4</a:t>
            </a:r>
            <a:r>
              <a:rPr lang="en-GB" dirty="0">
                <a:latin typeface="SassoonPrimary" panose="020B0500000000000000" pitchFamily="34" charset="0"/>
              </a:rPr>
              <a:t> </a:t>
            </a:r>
            <a:r>
              <a:rPr lang="en-GB" dirty="0">
                <a:solidFill>
                  <a:srgbClr val="FFFF00"/>
                </a:solidFill>
                <a:latin typeface="SassoonPrimary" panose="020B0500000000000000" pitchFamily="34" charset="0"/>
              </a:rPr>
              <a:t>0</a:t>
            </a:r>
            <a:r>
              <a:rPr lang="en-GB" dirty="0">
                <a:latin typeface="SassoonPrimary" panose="020B0500000000000000" pitchFamily="34" charset="0"/>
              </a:rPr>
              <a:t> (x10)</a:t>
            </a:r>
          </a:p>
          <a:p>
            <a:pPr marL="0" indent="0">
              <a:buNone/>
            </a:pPr>
            <a:endParaRPr lang="en-GB" dirty="0">
              <a:latin typeface="SassoonPrimary" panose="020B0500000000000000" pitchFamily="34" charset="0"/>
            </a:endParaRPr>
          </a:p>
          <a:p>
            <a:pPr marL="0" indent="0">
              <a:buNone/>
            </a:pPr>
            <a:r>
              <a:rPr lang="en-GB" dirty="0">
                <a:latin typeface="SassoonPrimary" panose="020B0500000000000000" pitchFamily="34" charset="0"/>
              </a:rPr>
              <a:t>240 – 19 = 221</a:t>
            </a:r>
          </a:p>
          <a:p>
            <a:pPr marL="0" indent="0">
              <a:buNone/>
            </a:pPr>
            <a:r>
              <a:rPr lang="en-GB" dirty="0">
                <a:latin typeface="SassoonPrimary" panose="020B0500000000000000" pitchFamily="34" charset="0"/>
              </a:rPr>
              <a:t> </a:t>
            </a:r>
          </a:p>
        </p:txBody>
      </p:sp>
    </p:spTree>
    <p:extLst>
      <p:ext uri="{BB962C8B-B14F-4D97-AF65-F5344CB8AC3E}">
        <p14:creationId xmlns:p14="http://schemas.microsoft.com/office/powerpoint/2010/main" val="3795735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4D50E5-C46A-FA11-2913-572E2DFC45CF}"/>
              </a:ext>
            </a:extLst>
          </p:cNvPr>
          <p:cNvSpPr>
            <a:spLocks noGrp="1"/>
          </p:cNvSpPr>
          <p:nvPr>
            <p:ph type="title"/>
          </p:nvPr>
        </p:nvSpPr>
        <p:spPr>
          <a:xfrm>
            <a:off x="838200" y="365125"/>
            <a:ext cx="10515600" cy="1325563"/>
          </a:xfrm>
        </p:spPr>
        <p:txBody>
          <a:bodyPr>
            <a:normAutofit/>
          </a:bodyPr>
          <a:lstStyle/>
          <a:p>
            <a:r>
              <a:rPr lang="en-GB" sz="5400" b="1" dirty="0">
                <a:latin typeface="SassoonPrimary" panose="020B0500000000000000" pitchFamily="34" charset="0"/>
              </a:rPr>
              <a:t>Splitting- Addition</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1C3519C-319D-F651-F70E-332447E27DD8}"/>
              </a:ext>
            </a:extLst>
          </p:cNvPr>
          <p:cNvSpPr>
            <a:spLocks noGrp="1"/>
          </p:cNvSpPr>
          <p:nvPr>
            <p:ph idx="1"/>
          </p:nvPr>
        </p:nvSpPr>
        <p:spPr>
          <a:xfrm>
            <a:off x="838200" y="1929384"/>
            <a:ext cx="10515600" cy="4251960"/>
          </a:xfrm>
        </p:spPr>
        <p:txBody>
          <a:bodyPr vert="horz" lIns="91440" tIns="45720" rIns="91440" bIns="45720" rtlCol="0" anchor="t">
            <a:normAutofit/>
          </a:bodyPr>
          <a:lstStyle/>
          <a:p>
            <a:endParaRPr lang="en-GB" sz="2200" dirty="0"/>
          </a:p>
          <a:p>
            <a:endParaRPr lang="en-GB" sz="2200" dirty="0"/>
          </a:p>
          <a:p>
            <a:endParaRPr lang="en-GB" sz="2200" dirty="0"/>
          </a:p>
          <a:p>
            <a:pPr marL="0" indent="0">
              <a:buNone/>
            </a:pPr>
            <a:endParaRPr lang="en-GB" sz="2200" dirty="0"/>
          </a:p>
          <a:p>
            <a:endParaRPr lang="en-GB" sz="2200" dirty="0"/>
          </a:p>
        </p:txBody>
      </p:sp>
      <p:pic>
        <p:nvPicPr>
          <p:cNvPr id="5" name="Picture 4">
            <a:extLst>
              <a:ext uri="{FF2B5EF4-FFF2-40B4-BE49-F238E27FC236}">
                <a16:creationId xmlns:a16="http://schemas.microsoft.com/office/drawing/2014/main" id="{44F8FB68-4854-097C-45A2-B9FA1C7DED9D}"/>
              </a:ext>
            </a:extLst>
          </p:cNvPr>
          <p:cNvPicPr>
            <a:picLocks noChangeAspect="1"/>
          </p:cNvPicPr>
          <p:nvPr/>
        </p:nvPicPr>
        <p:blipFill>
          <a:blip r:embed="rId2"/>
          <a:stretch>
            <a:fillRect/>
          </a:stretch>
        </p:blipFill>
        <p:spPr>
          <a:xfrm rot="10800000">
            <a:off x="2509856" y="5142991"/>
            <a:ext cx="8030943" cy="1650882"/>
          </a:xfrm>
          <a:prstGeom prst="rect">
            <a:avLst/>
          </a:prstGeom>
        </p:spPr>
      </p:pic>
      <p:pic>
        <p:nvPicPr>
          <p:cNvPr id="11" name="Picture 10">
            <a:extLst>
              <a:ext uri="{FF2B5EF4-FFF2-40B4-BE49-F238E27FC236}">
                <a16:creationId xmlns:a16="http://schemas.microsoft.com/office/drawing/2014/main" id="{8B250F6B-854C-78E9-61BF-641283EA536A}"/>
              </a:ext>
            </a:extLst>
          </p:cNvPr>
          <p:cNvPicPr>
            <a:picLocks noChangeAspect="1"/>
          </p:cNvPicPr>
          <p:nvPr/>
        </p:nvPicPr>
        <p:blipFill>
          <a:blip r:embed="rId3"/>
          <a:stretch>
            <a:fillRect/>
          </a:stretch>
        </p:blipFill>
        <p:spPr>
          <a:xfrm rot="10800000">
            <a:off x="4263866" y="1757662"/>
            <a:ext cx="7089933" cy="1671337"/>
          </a:xfrm>
          <a:prstGeom prst="rect">
            <a:avLst/>
          </a:prstGeom>
        </p:spPr>
      </p:pic>
      <p:pic>
        <p:nvPicPr>
          <p:cNvPr id="13" name="Picture 12">
            <a:extLst>
              <a:ext uri="{FF2B5EF4-FFF2-40B4-BE49-F238E27FC236}">
                <a16:creationId xmlns:a16="http://schemas.microsoft.com/office/drawing/2014/main" id="{A920F931-9271-A015-684A-4D32A59DBDE1}"/>
              </a:ext>
            </a:extLst>
          </p:cNvPr>
          <p:cNvPicPr>
            <a:picLocks noChangeAspect="1"/>
          </p:cNvPicPr>
          <p:nvPr/>
        </p:nvPicPr>
        <p:blipFill>
          <a:blip r:embed="rId4"/>
          <a:stretch>
            <a:fillRect/>
          </a:stretch>
        </p:blipFill>
        <p:spPr>
          <a:xfrm rot="10800000">
            <a:off x="381599" y="3466659"/>
            <a:ext cx="7427233" cy="1610397"/>
          </a:xfrm>
          <a:prstGeom prst="rect">
            <a:avLst/>
          </a:prstGeom>
        </p:spPr>
      </p:pic>
    </p:spTree>
    <p:extLst>
      <p:ext uri="{BB962C8B-B14F-4D97-AF65-F5344CB8AC3E}">
        <p14:creationId xmlns:p14="http://schemas.microsoft.com/office/powerpoint/2010/main" val="1174445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213C342-4755-813A-AF78-72FD06FCEE15}"/>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b="1" dirty="0">
                <a:latin typeface="SassoonPrimary" panose="020B0500000000000000" pitchFamily="34" charset="0"/>
              </a:rPr>
              <a:t>Splitting- Subtraction</a:t>
            </a:r>
          </a:p>
        </p:txBody>
      </p:sp>
      <p:sp>
        <p:nvSpPr>
          <p:cNvPr id="14"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Content Placeholder 6">
            <a:extLst>
              <a:ext uri="{FF2B5EF4-FFF2-40B4-BE49-F238E27FC236}">
                <a16:creationId xmlns:a16="http://schemas.microsoft.com/office/drawing/2014/main" id="{B6671489-A47A-8F3A-6747-12521D22D7B6}"/>
              </a:ext>
            </a:extLst>
          </p:cNvPr>
          <p:cNvPicPr>
            <a:picLocks noGrp="1" noChangeAspect="1"/>
          </p:cNvPicPr>
          <p:nvPr>
            <p:ph idx="1"/>
          </p:nvPr>
        </p:nvPicPr>
        <p:blipFill>
          <a:blip r:embed="rId2"/>
          <a:stretch>
            <a:fillRect/>
          </a:stretch>
        </p:blipFill>
        <p:spPr>
          <a:xfrm rot="16200000">
            <a:off x="1534157" y="1638300"/>
            <a:ext cx="3186181" cy="5614416"/>
          </a:xfrm>
          <a:prstGeom prst="rect">
            <a:avLst/>
          </a:prstGeom>
        </p:spPr>
      </p:pic>
      <p:pic>
        <p:nvPicPr>
          <p:cNvPr id="5" name="Picture 4">
            <a:extLst>
              <a:ext uri="{FF2B5EF4-FFF2-40B4-BE49-F238E27FC236}">
                <a16:creationId xmlns:a16="http://schemas.microsoft.com/office/drawing/2014/main" id="{4C58A1F0-51CC-9A55-A7ED-F5D690993988}"/>
              </a:ext>
            </a:extLst>
          </p:cNvPr>
          <p:cNvPicPr>
            <a:picLocks noChangeAspect="1"/>
          </p:cNvPicPr>
          <p:nvPr/>
        </p:nvPicPr>
        <p:blipFill>
          <a:blip r:embed="rId3"/>
          <a:stretch>
            <a:fillRect/>
          </a:stretch>
        </p:blipFill>
        <p:spPr>
          <a:xfrm rot="16200000">
            <a:off x="7510722" y="1638300"/>
            <a:ext cx="3101964" cy="5614416"/>
          </a:xfrm>
          <a:prstGeom prst="rect">
            <a:avLst/>
          </a:prstGeom>
        </p:spPr>
      </p:pic>
    </p:spTree>
    <p:extLst>
      <p:ext uri="{BB962C8B-B14F-4D97-AF65-F5344CB8AC3E}">
        <p14:creationId xmlns:p14="http://schemas.microsoft.com/office/powerpoint/2010/main" val="21180096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130A02-F903-9EF9-5A54-CA1230A11C62}"/>
              </a:ext>
            </a:extLst>
          </p:cNvPr>
          <p:cNvSpPr>
            <a:spLocks noGrp="1"/>
          </p:cNvSpPr>
          <p:nvPr>
            <p:ph type="title"/>
          </p:nvPr>
        </p:nvSpPr>
        <p:spPr>
          <a:xfrm>
            <a:off x="838200" y="365125"/>
            <a:ext cx="10515600" cy="1325563"/>
          </a:xfrm>
        </p:spPr>
        <p:txBody>
          <a:bodyPr>
            <a:normAutofit fontScale="90000"/>
          </a:bodyPr>
          <a:lstStyle/>
          <a:p>
            <a:r>
              <a:rPr lang="en-GB" sz="5400" b="1" dirty="0">
                <a:latin typeface="SassoonPrimary" panose="020B0500000000000000" pitchFamily="34" charset="0"/>
              </a:rPr>
              <a:t>Addition- Formal written method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DEC5736-1F79-17CC-24BD-81899CB306DA}"/>
              </a:ext>
            </a:extLst>
          </p:cNvPr>
          <p:cNvSpPr>
            <a:spLocks noGrp="1"/>
          </p:cNvSpPr>
          <p:nvPr>
            <p:ph idx="1"/>
          </p:nvPr>
        </p:nvSpPr>
        <p:spPr>
          <a:xfrm>
            <a:off x="838200" y="1929384"/>
            <a:ext cx="10515600" cy="4251960"/>
          </a:xfrm>
        </p:spPr>
        <p:txBody>
          <a:bodyPr vert="horz" lIns="91440" tIns="45720" rIns="91440" bIns="45720" rtlCol="0" anchor="t">
            <a:normAutofit/>
          </a:bodyPr>
          <a:lstStyle/>
          <a:p>
            <a:pPr marL="0" indent="0">
              <a:buNone/>
            </a:pPr>
            <a:endParaRPr lang="en-GB" sz="2200" dirty="0">
              <a:latin typeface="SassoonPrimary" panose="020B0500000000000000" pitchFamily="34" charset="0"/>
            </a:endParaRPr>
          </a:p>
          <a:p>
            <a:pPr marL="0" indent="0">
              <a:buNone/>
            </a:pPr>
            <a:endParaRPr lang="en-GB" sz="2200" dirty="0">
              <a:latin typeface="SassoonPrimary" panose="020B0500000000000000" pitchFamily="34" charset="0"/>
            </a:endParaRPr>
          </a:p>
        </p:txBody>
      </p:sp>
      <p:pic>
        <p:nvPicPr>
          <p:cNvPr id="4" name="Picture 3">
            <a:extLst>
              <a:ext uri="{FF2B5EF4-FFF2-40B4-BE49-F238E27FC236}">
                <a16:creationId xmlns:a16="http://schemas.microsoft.com/office/drawing/2014/main" id="{A7D7FD6A-898D-773F-FC16-40BA28A71139}"/>
              </a:ext>
            </a:extLst>
          </p:cNvPr>
          <p:cNvPicPr>
            <a:picLocks noChangeAspect="1"/>
          </p:cNvPicPr>
          <p:nvPr/>
        </p:nvPicPr>
        <p:blipFill>
          <a:blip r:embed="rId2"/>
          <a:stretch>
            <a:fillRect/>
          </a:stretch>
        </p:blipFill>
        <p:spPr>
          <a:xfrm>
            <a:off x="516554" y="3102340"/>
            <a:ext cx="2226645" cy="2355260"/>
          </a:xfrm>
          <a:prstGeom prst="rect">
            <a:avLst/>
          </a:prstGeom>
        </p:spPr>
      </p:pic>
      <p:pic>
        <p:nvPicPr>
          <p:cNvPr id="5" name="Picture 4">
            <a:extLst>
              <a:ext uri="{FF2B5EF4-FFF2-40B4-BE49-F238E27FC236}">
                <a16:creationId xmlns:a16="http://schemas.microsoft.com/office/drawing/2014/main" id="{83C35492-27FE-9287-AF7A-BB68E9C0136A}"/>
              </a:ext>
            </a:extLst>
          </p:cNvPr>
          <p:cNvPicPr>
            <a:picLocks noChangeAspect="1"/>
          </p:cNvPicPr>
          <p:nvPr/>
        </p:nvPicPr>
        <p:blipFill>
          <a:blip r:embed="rId3"/>
          <a:stretch>
            <a:fillRect/>
          </a:stretch>
        </p:blipFill>
        <p:spPr>
          <a:xfrm>
            <a:off x="3796831" y="3132182"/>
            <a:ext cx="2740834" cy="2178205"/>
          </a:xfrm>
          <a:prstGeom prst="rect">
            <a:avLst/>
          </a:prstGeom>
        </p:spPr>
      </p:pic>
      <p:pic>
        <p:nvPicPr>
          <p:cNvPr id="6" name="Picture 5">
            <a:extLst>
              <a:ext uri="{FF2B5EF4-FFF2-40B4-BE49-F238E27FC236}">
                <a16:creationId xmlns:a16="http://schemas.microsoft.com/office/drawing/2014/main" id="{105DF41A-6D6B-20A0-280C-D89FB8919D56}"/>
              </a:ext>
            </a:extLst>
          </p:cNvPr>
          <p:cNvPicPr>
            <a:picLocks noChangeAspect="1"/>
          </p:cNvPicPr>
          <p:nvPr/>
        </p:nvPicPr>
        <p:blipFill>
          <a:blip r:embed="rId4"/>
          <a:stretch>
            <a:fillRect/>
          </a:stretch>
        </p:blipFill>
        <p:spPr>
          <a:xfrm>
            <a:off x="7591297" y="3013812"/>
            <a:ext cx="3158303" cy="2355260"/>
          </a:xfrm>
          <a:prstGeom prst="rect">
            <a:avLst/>
          </a:prstGeom>
        </p:spPr>
      </p:pic>
      <p:sp>
        <p:nvSpPr>
          <p:cNvPr id="7" name="TextBox 6">
            <a:extLst>
              <a:ext uri="{FF2B5EF4-FFF2-40B4-BE49-F238E27FC236}">
                <a16:creationId xmlns:a16="http://schemas.microsoft.com/office/drawing/2014/main" id="{A55C5AF1-94A7-5D36-7108-185CF92814CD}"/>
              </a:ext>
            </a:extLst>
          </p:cNvPr>
          <p:cNvSpPr txBox="1"/>
          <p:nvPr/>
        </p:nvSpPr>
        <p:spPr>
          <a:xfrm>
            <a:off x="741600" y="2351088"/>
            <a:ext cx="10382400" cy="707886"/>
          </a:xfrm>
          <a:prstGeom prst="rect">
            <a:avLst/>
          </a:prstGeom>
          <a:noFill/>
        </p:spPr>
        <p:txBody>
          <a:bodyPr wrap="square" rtlCol="0">
            <a:spAutoFit/>
          </a:bodyPr>
          <a:lstStyle/>
          <a:p>
            <a:r>
              <a:rPr lang="en-GB" dirty="0"/>
              <a:t>	</a:t>
            </a:r>
            <a:r>
              <a:rPr lang="en-GB" sz="4000" dirty="0"/>
              <a:t>P4				P5				P6</a:t>
            </a:r>
          </a:p>
        </p:txBody>
      </p:sp>
    </p:spTree>
    <p:extLst>
      <p:ext uri="{BB962C8B-B14F-4D97-AF65-F5344CB8AC3E}">
        <p14:creationId xmlns:p14="http://schemas.microsoft.com/office/powerpoint/2010/main" val="781356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3C5A16-E462-4B99-E19A-7DA7AF989071}"/>
              </a:ext>
            </a:extLst>
          </p:cNvPr>
          <p:cNvSpPr>
            <a:spLocks noGrp="1"/>
          </p:cNvSpPr>
          <p:nvPr>
            <p:ph type="title"/>
          </p:nvPr>
        </p:nvSpPr>
        <p:spPr>
          <a:xfrm>
            <a:off x="838199" y="365125"/>
            <a:ext cx="11010499" cy="1325563"/>
          </a:xfrm>
        </p:spPr>
        <p:txBody>
          <a:bodyPr>
            <a:normAutofit fontScale="90000"/>
          </a:bodyPr>
          <a:lstStyle/>
          <a:p>
            <a:r>
              <a:rPr lang="en-GB" sz="5400" b="1" dirty="0">
                <a:latin typeface="SassoonPrimary" panose="020B0500000000000000" pitchFamily="34" charset="0"/>
              </a:rPr>
              <a:t>Subtraction- Formal Written Methods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E240699-6A2E-BED6-7647-7080495064E4}"/>
              </a:ext>
            </a:extLst>
          </p:cNvPr>
          <p:cNvSpPr>
            <a:spLocks noGrp="1"/>
          </p:cNvSpPr>
          <p:nvPr>
            <p:ph idx="1"/>
          </p:nvPr>
        </p:nvSpPr>
        <p:spPr>
          <a:xfrm>
            <a:off x="838200" y="1929384"/>
            <a:ext cx="10515600" cy="4251960"/>
          </a:xfrm>
        </p:spPr>
        <p:txBody>
          <a:bodyPr>
            <a:normAutofit/>
          </a:bodyPr>
          <a:lstStyle/>
          <a:p>
            <a:pPr marL="0" indent="0">
              <a:buNone/>
            </a:pPr>
            <a:r>
              <a:rPr lang="en-GB" sz="2200" dirty="0"/>
              <a:t> </a:t>
            </a:r>
          </a:p>
        </p:txBody>
      </p:sp>
      <p:pic>
        <p:nvPicPr>
          <p:cNvPr id="4" name="Picture 3">
            <a:extLst>
              <a:ext uri="{FF2B5EF4-FFF2-40B4-BE49-F238E27FC236}">
                <a16:creationId xmlns:a16="http://schemas.microsoft.com/office/drawing/2014/main" id="{9816C0CE-1F8A-1C6B-C201-9AA480D7E0F3}"/>
              </a:ext>
            </a:extLst>
          </p:cNvPr>
          <p:cNvPicPr>
            <a:picLocks noChangeAspect="1"/>
          </p:cNvPicPr>
          <p:nvPr/>
        </p:nvPicPr>
        <p:blipFill>
          <a:blip r:embed="rId2"/>
          <a:stretch>
            <a:fillRect/>
          </a:stretch>
        </p:blipFill>
        <p:spPr>
          <a:xfrm>
            <a:off x="730967" y="2869443"/>
            <a:ext cx="2494633" cy="2937584"/>
          </a:xfrm>
          <a:prstGeom prst="rect">
            <a:avLst/>
          </a:prstGeom>
        </p:spPr>
      </p:pic>
      <p:pic>
        <p:nvPicPr>
          <p:cNvPr id="5" name="Picture 4">
            <a:extLst>
              <a:ext uri="{FF2B5EF4-FFF2-40B4-BE49-F238E27FC236}">
                <a16:creationId xmlns:a16="http://schemas.microsoft.com/office/drawing/2014/main" id="{3B81381B-7139-F43F-0B24-959D9568770E}"/>
              </a:ext>
            </a:extLst>
          </p:cNvPr>
          <p:cNvPicPr>
            <a:picLocks noChangeAspect="1"/>
          </p:cNvPicPr>
          <p:nvPr/>
        </p:nvPicPr>
        <p:blipFill>
          <a:blip r:embed="rId3"/>
          <a:stretch>
            <a:fillRect/>
          </a:stretch>
        </p:blipFill>
        <p:spPr>
          <a:xfrm>
            <a:off x="4161991" y="3002936"/>
            <a:ext cx="2876372" cy="3063827"/>
          </a:xfrm>
          <a:prstGeom prst="rect">
            <a:avLst/>
          </a:prstGeom>
        </p:spPr>
      </p:pic>
      <p:pic>
        <p:nvPicPr>
          <p:cNvPr id="6" name="Picture 5">
            <a:extLst>
              <a:ext uri="{FF2B5EF4-FFF2-40B4-BE49-F238E27FC236}">
                <a16:creationId xmlns:a16="http://schemas.microsoft.com/office/drawing/2014/main" id="{16D8DB2F-598B-5752-857C-46FA2118B4B2}"/>
              </a:ext>
            </a:extLst>
          </p:cNvPr>
          <p:cNvPicPr>
            <a:picLocks noChangeAspect="1"/>
          </p:cNvPicPr>
          <p:nvPr/>
        </p:nvPicPr>
        <p:blipFill>
          <a:blip r:embed="rId4"/>
          <a:stretch>
            <a:fillRect/>
          </a:stretch>
        </p:blipFill>
        <p:spPr>
          <a:xfrm>
            <a:off x="8074828" y="2936190"/>
            <a:ext cx="2876372" cy="2804090"/>
          </a:xfrm>
          <a:prstGeom prst="rect">
            <a:avLst/>
          </a:prstGeom>
        </p:spPr>
      </p:pic>
      <p:sp>
        <p:nvSpPr>
          <p:cNvPr id="7" name="TextBox 6">
            <a:extLst>
              <a:ext uri="{FF2B5EF4-FFF2-40B4-BE49-F238E27FC236}">
                <a16:creationId xmlns:a16="http://schemas.microsoft.com/office/drawing/2014/main" id="{17E129F8-7AB7-23AC-D5FA-73877D72A066}"/>
              </a:ext>
            </a:extLst>
          </p:cNvPr>
          <p:cNvSpPr txBox="1"/>
          <p:nvPr/>
        </p:nvSpPr>
        <p:spPr>
          <a:xfrm>
            <a:off x="1380806" y="2023747"/>
            <a:ext cx="8837154" cy="617840"/>
          </a:xfrm>
          <a:prstGeom prst="rect">
            <a:avLst/>
          </a:prstGeom>
          <a:noFill/>
        </p:spPr>
        <p:txBody>
          <a:bodyPr vert="eaVert" wrap="square" rtlCol="0">
            <a:spAutoFit/>
          </a:bodyPr>
          <a:lstStyle/>
          <a:p>
            <a:endParaRPr lang="en-GB" dirty="0"/>
          </a:p>
        </p:txBody>
      </p:sp>
      <p:sp>
        <p:nvSpPr>
          <p:cNvPr id="9" name="TextBox 8">
            <a:extLst>
              <a:ext uri="{FF2B5EF4-FFF2-40B4-BE49-F238E27FC236}">
                <a16:creationId xmlns:a16="http://schemas.microsoft.com/office/drawing/2014/main" id="{EBD19629-E907-7A8F-47DE-6CDAAD3AEA9B}"/>
              </a:ext>
            </a:extLst>
          </p:cNvPr>
          <p:cNvSpPr txBox="1"/>
          <p:nvPr/>
        </p:nvSpPr>
        <p:spPr>
          <a:xfrm>
            <a:off x="730967" y="2123372"/>
            <a:ext cx="9916577" cy="707886"/>
          </a:xfrm>
          <a:prstGeom prst="rect">
            <a:avLst/>
          </a:prstGeom>
          <a:noFill/>
        </p:spPr>
        <p:txBody>
          <a:bodyPr wrap="square" rtlCol="0">
            <a:spAutoFit/>
          </a:bodyPr>
          <a:lstStyle/>
          <a:p>
            <a:r>
              <a:rPr lang="en-GB" dirty="0"/>
              <a:t>	</a:t>
            </a:r>
            <a:r>
              <a:rPr lang="en-GB" sz="4000" dirty="0"/>
              <a:t>P5				P5				P6</a:t>
            </a:r>
          </a:p>
        </p:txBody>
      </p:sp>
    </p:spTree>
    <p:extLst>
      <p:ext uri="{BB962C8B-B14F-4D97-AF65-F5344CB8AC3E}">
        <p14:creationId xmlns:p14="http://schemas.microsoft.com/office/powerpoint/2010/main" val="739924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887600-C148-79C2-A7C2-BA6006B3D876}"/>
              </a:ext>
            </a:extLst>
          </p:cNvPr>
          <p:cNvSpPr>
            <a:spLocks noGrp="1"/>
          </p:cNvSpPr>
          <p:nvPr>
            <p:ph type="title"/>
          </p:nvPr>
        </p:nvSpPr>
        <p:spPr>
          <a:xfrm>
            <a:off x="838200" y="365125"/>
            <a:ext cx="10515600" cy="1325563"/>
          </a:xfrm>
        </p:spPr>
        <p:txBody>
          <a:bodyPr>
            <a:normAutofit/>
          </a:bodyPr>
          <a:lstStyle/>
          <a:p>
            <a:r>
              <a:rPr lang="en-GB" sz="5400" b="1" dirty="0">
                <a:latin typeface="SassoonPrimary" panose="020B0500000000000000" pitchFamily="34" charset="0"/>
              </a:rPr>
              <a:t>Multiplication- Formal Method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a:extLst>
              <a:ext uri="{FF2B5EF4-FFF2-40B4-BE49-F238E27FC236}">
                <a16:creationId xmlns:a16="http://schemas.microsoft.com/office/drawing/2014/main" id="{8047E1F0-4329-2A31-BDED-39ED772B04D9}"/>
              </a:ext>
            </a:extLst>
          </p:cNvPr>
          <p:cNvPicPr>
            <a:picLocks noGrp="1" noChangeAspect="1"/>
          </p:cNvPicPr>
          <p:nvPr>
            <p:ph idx="1"/>
          </p:nvPr>
        </p:nvPicPr>
        <p:blipFill>
          <a:blip r:embed="rId2"/>
          <a:stretch>
            <a:fillRect/>
          </a:stretch>
        </p:blipFill>
        <p:spPr>
          <a:xfrm rot="16200000">
            <a:off x="1062477" y="2535461"/>
            <a:ext cx="3630583" cy="4177327"/>
          </a:xfrm>
          <a:prstGeom prst="rect">
            <a:avLst/>
          </a:prstGeom>
        </p:spPr>
      </p:pic>
      <p:pic>
        <p:nvPicPr>
          <p:cNvPr id="5" name="Picture 4">
            <a:extLst>
              <a:ext uri="{FF2B5EF4-FFF2-40B4-BE49-F238E27FC236}">
                <a16:creationId xmlns:a16="http://schemas.microsoft.com/office/drawing/2014/main" id="{295BA8C6-E2B0-38A3-8229-A1A2154D5EA3}"/>
              </a:ext>
            </a:extLst>
          </p:cNvPr>
          <p:cNvPicPr>
            <a:picLocks noChangeAspect="1"/>
          </p:cNvPicPr>
          <p:nvPr/>
        </p:nvPicPr>
        <p:blipFill>
          <a:blip r:embed="rId3"/>
          <a:stretch>
            <a:fillRect/>
          </a:stretch>
        </p:blipFill>
        <p:spPr>
          <a:xfrm>
            <a:off x="6745985" y="2640524"/>
            <a:ext cx="3883148" cy="3967200"/>
          </a:xfrm>
          <a:prstGeom prst="rect">
            <a:avLst/>
          </a:prstGeom>
        </p:spPr>
      </p:pic>
      <p:sp>
        <p:nvSpPr>
          <p:cNvPr id="6" name="TextBox 5">
            <a:extLst>
              <a:ext uri="{FF2B5EF4-FFF2-40B4-BE49-F238E27FC236}">
                <a16:creationId xmlns:a16="http://schemas.microsoft.com/office/drawing/2014/main" id="{505E7C63-160C-4073-4467-0CC53C3ED87B}"/>
              </a:ext>
            </a:extLst>
          </p:cNvPr>
          <p:cNvSpPr txBox="1"/>
          <p:nvPr/>
        </p:nvSpPr>
        <p:spPr>
          <a:xfrm>
            <a:off x="975769" y="1902820"/>
            <a:ext cx="9696322" cy="646331"/>
          </a:xfrm>
          <a:prstGeom prst="rect">
            <a:avLst/>
          </a:prstGeom>
          <a:noFill/>
        </p:spPr>
        <p:txBody>
          <a:bodyPr wrap="square" rtlCol="0">
            <a:spAutoFit/>
          </a:bodyPr>
          <a:lstStyle/>
          <a:p>
            <a:r>
              <a:rPr lang="en-GB" dirty="0"/>
              <a:t>	 </a:t>
            </a:r>
            <a:r>
              <a:rPr lang="en-GB" sz="3600" dirty="0"/>
              <a:t>P5/6					     P6</a:t>
            </a:r>
          </a:p>
        </p:txBody>
      </p:sp>
    </p:spTree>
    <p:extLst>
      <p:ext uri="{BB962C8B-B14F-4D97-AF65-F5344CB8AC3E}">
        <p14:creationId xmlns:p14="http://schemas.microsoft.com/office/powerpoint/2010/main" val="14445176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4FABA8-BFC8-B97D-DE69-9E736DE0F2A7}"/>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b="1" dirty="0">
                <a:latin typeface="SassoonPrimary" panose="020B0500000000000000" pitchFamily="34" charset="0"/>
              </a:rPr>
              <a:t>Formal Method - Division</a:t>
            </a:r>
          </a:p>
        </p:txBody>
      </p:sp>
      <p:sp>
        <p:nvSpPr>
          <p:cNvPr id="7" name="TextBox 6">
            <a:extLst>
              <a:ext uri="{FF2B5EF4-FFF2-40B4-BE49-F238E27FC236}">
                <a16:creationId xmlns:a16="http://schemas.microsoft.com/office/drawing/2014/main" id="{D44E9CC9-1F46-BFB7-403A-4B16F04EFDA5}"/>
              </a:ext>
            </a:extLst>
          </p:cNvPr>
          <p:cNvSpPr txBox="1"/>
          <p:nvPr/>
        </p:nvSpPr>
        <p:spPr>
          <a:xfrm>
            <a:off x="638881" y="1922561"/>
            <a:ext cx="10909643" cy="552659"/>
          </a:xfrm>
          <a:prstGeom prst="rect">
            <a:avLst/>
          </a:prstGeom>
        </p:spPr>
        <p:txBody>
          <a:bodyPr vert="horz" lIns="91440" tIns="45720" rIns="91440" bIns="45720" rtlCol="0" anchor="ctr">
            <a:normAutofit/>
          </a:bodyPr>
          <a:lstStyle/>
          <a:p>
            <a:pPr algn="ctr">
              <a:lnSpc>
                <a:spcPct val="90000"/>
              </a:lnSpc>
              <a:spcBef>
                <a:spcPts val="1000"/>
              </a:spcBef>
            </a:pPr>
            <a:r>
              <a:rPr lang="en-US" sz="2400" dirty="0"/>
              <a:t>	P5							P7</a:t>
            </a:r>
          </a:p>
        </p:txBody>
      </p:sp>
      <p:sp>
        <p:nvSpPr>
          <p:cNvPr id="14"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a:extLst>
              <a:ext uri="{FF2B5EF4-FFF2-40B4-BE49-F238E27FC236}">
                <a16:creationId xmlns:a16="http://schemas.microsoft.com/office/drawing/2014/main" id="{D456FBEB-8F94-F6A5-2E83-1A84442CCAC4}"/>
              </a:ext>
            </a:extLst>
          </p:cNvPr>
          <p:cNvPicPr>
            <a:picLocks noGrp="1" noChangeAspect="1"/>
          </p:cNvPicPr>
          <p:nvPr>
            <p:ph idx="1"/>
          </p:nvPr>
        </p:nvPicPr>
        <p:blipFill>
          <a:blip r:embed="rId2"/>
          <a:stretch>
            <a:fillRect/>
          </a:stretch>
        </p:blipFill>
        <p:spPr>
          <a:xfrm>
            <a:off x="320040" y="2681592"/>
            <a:ext cx="5614416" cy="3527832"/>
          </a:xfrm>
          <a:prstGeom prst="rect">
            <a:avLst/>
          </a:prstGeom>
        </p:spPr>
      </p:pic>
      <p:pic>
        <p:nvPicPr>
          <p:cNvPr id="5" name="Picture 4">
            <a:extLst>
              <a:ext uri="{FF2B5EF4-FFF2-40B4-BE49-F238E27FC236}">
                <a16:creationId xmlns:a16="http://schemas.microsoft.com/office/drawing/2014/main" id="{35B5BE74-821E-72B9-EBA5-6F64DE8EA6EF}"/>
              </a:ext>
            </a:extLst>
          </p:cNvPr>
          <p:cNvPicPr>
            <a:picLocks noChangeAspect="1"/>
          </p:cNvPicPr>
          <p:nvPr/>
        </p:nvPicPr>
        <p:blipFill>
          <a:blip r:embed="rId3"/>
          <a:stretch>
            <a:fillRect/>
          </a:stretch>
        </p:blipFill>
        <p:spPr>
          <a:xfrm>
            <a:off x="6254496" y="2923756"/>
            <a:ext cx="5614416" cy="3043504"/>
          </a:xfrm>
          <a:prstGeom prst="rect">
            <a:avLst/>
          </a:prstGeom>
        </p:spPr>
      </p:pic>
    </p:spTree>
    <p:extLst>
      <p:ext uri="{BB962C8B-B14F-4D97-AF65-F5344CB8AC3E}">
        <p14:creationId xmlns:p14="http://schemas.microsoft.com/office/powerpoint/2010/main" val="1357703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3" name="Rectangle 820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199" name="Rectangle 819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9E981E-9A12-CCCF-D1DC-CD524B5C1ACB}"/>
              </a:ext>
            </a:extLst>
          </p:cNvPr>
          <p:cNvSpPr>
            <a:spLocks noGrp="1"/>
          </p:cNvSpPr>
          <p:nvPr>
            <p:ph type="title"/>
          </p:nvPr>
        </p:nvSpPr>
        <p:spPr>
          <a:xfrm>
            <a:off x="572493" y="238539"/>
            <a:ext cx="11018520" cy="1434415"/>
          </a:xfrm>
        </p:spPr>
        <p:txBody>
          <a:bodyPr anchor="b">
            <a:normAutofit fontScale="90000"/>
          </a:bodyPr>
          <a:lstStyle/>
          <a:p>
            <a:r>
              <a:rPr lang="en-GB" sz="5000" b="1" dirty="0">
                <a:latin typeface="SassoonPrimary" panose="020B0500000000000000" pitchFamily="34" charset="0"/>
              </a:rPr>
              <a:t>Positive Numeracy Environment at Home</a:t>
            </a:r>
          </a:p>
        </p:txBody>
      </p:sp>
      <p:sp>
        <p:nvSpPr>
          <p:cNvPr id="820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0C52B50-9AF7-48B9-9B73-15B300655E3D}"/>
              </a:ext>
            </a:extLst>
          </p:cNvPr>
          <p:cNvSpPr>
            <a:spLocks noGrp="1"/>
          </p:cNvSpPr>
          <p:nvPr>
            <p:ph idx="1"/>
          </p:nvPr>
        </p:nvSpPr>
        <p:spPr>
          <a:xfrm>
            <a:off x="572493" y="2071316"/>
            <a:ext cx="6713552" cy="4119172"/>
          </a:xfrm>
        </p:spPr>
        <p:txBody>
          <a:bodyPr anchor="t">
            <a:normAutofit lnSpcReduction="10000"/>
          </a:bodyPr>
          <a:lstStyle/>
          <a:p>
            <a:r>
              <a:rPr lang="en-GB" sz="1900" dirty="0">
                <a:latin typeface="SassoonPrimary" panose="020B0500000000000000" pitchFamily="34" charset="0"/>
              </a:rPr>
              <a:t>Positive attitude towards maths and numeracy</a:t>
            </a:r>
          </a:p>
          <a:p>
            <a:r>
              <a:rPr lang="en-GB" sz="1900" dirty="0">
                <a:latin typeface="SassoonPrimary" panose="020B0500000000000000" pitchFamily="34" charset="0"/>
              </a:rPr>
              <a:t>Mistakes are learning opportunities- supporting them to find the right answer (Praising process over product)</a:t>
            </a:r>
          </a:p>
          <a:p>
            <a:r>
              <a:rPr lang="en-GB" sz="1900" dirty="0">
                <a:latin typeface="SassoonPrimary" panose="020B0500000000000000" pitchFamily="34" charset="0"/>
              </a:rPr>
              <a:t>Embedded in everyday routines- cooking, baking, counting, shopping, time management, solving problems together</a:t>
            </a:r>
          </a:p>
          <a:p>
            <a:r>
              <a:rPr lang="en-GB" sz="1900" dirty="0">
                <a:latin typeface="SassoonPrimary" panose="020B0500000000000000" pitchFamily="34" charset="0"/>
              </a:rPr>
              <a:t>Games- board games, building materials, mental maths agility games (</a:t>
            </a:r>
            <a:r>
              <a:rPr lang="en-GB" sz="1900" dirty="0">
                <a:solidFill>
                  <a:srgbClr val="7030A0"/>
                </a:solidFill>
                <a:latin typeface="SassoonPrimary" panose="020B0500000000000000" pitchFamily="34" charset="0"/>
              </a:rPr>
              <a:t>Buzz, 3,6,9</a:t>
            </a:r>
            <a:r>
              <a:rPr lang="en-GB" sz="1900" dirty="0">
                <a:latin typeface="SassoonPrimary" panose="020B0500000000000000" pitchFamily="34" charset="0"/>
              </a:rPr>
              <a:t>, skip counting)</a:t>
            </a:r>
          </a:p>
          <a:p>
            <a:r>
              <a:rPr lang="en-GB" sz="1900" dirty="0">
                <a:latin typeface="SassoonPrimary" panose="020B0500000000000000" pitchFamily="34" charset="0"/>
              </a:rPr>
              <a:t>Number Bonds/ Multiplication Facts- conceptual understanding comes first.</a:t>
            </a:r>
          </a:p>
          <a:p>
            <a:r>
              <a:rPr lang="en-GB" sz="1900" dirty="0">
                <a:latin typeface="SassoonPrimary" panose="020B0500000000000000" pitchFamily="34" charset="0"/>
              </a:rPr>
              <a:t>Using the same language and strategies at home as in school</a:t>
            </a:r>
          </a:p>
          <a:p>
            <a:r>
              <a:rPr lang="en-GB" sz="1900" dirty="0">
                <a:latin typeface="SassoonPrimary" panose="020B0500000000000000" pitchFamily="34" charset="0"/>
              </a:rPr>
              <a:t>Writing materials always available</a:t>
            </a:r>
          </a:p>
        </p:txBody>
      </p:sp>
      <p:pic>
        <p:nvPicPr>
          <p:cNvPr id="8194" name="Picture 2" descr="Happy Numbers Vector Art, Icons, and ...">
            <a:extLst>
              <a:ext uri="{FF2B5EF4-FFF2-40B4-BE49-F238E27FC236}">
                <a16:creationId xmlns:a16="http://schemas.microsoft.com/office/drawing/2014/main" id="{1808BC64-54E4-65B4-9192-9DFF46781E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150" r="18552"/>
          <a:stretch>
            <a:fillRect/>
          </a:stretch>
        </p:blipFill>
        <p:spPr bwMode="auto">
          <a:xfrm>
            <a:off x="8056344" y="2489678"/>
            <a:ext cx="3560377" cy="3700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10465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455BB59-B43A-52CF-8958-6C14F6BFAE76}"/>
              </a:ext>
            </a:extLst>
          </p:cNvPr>
          <p:cNvSpPr>
            <a:spLocks noGrp="1"/>
          </p:cNvSpPr>
          <p:nvPr>
            <p:ph type="title"/>
          </p:nvPr>
        </p:nvSpPr>
        <p:spPr>
          <a:xfrm>
            <a:off x="838200" y="365125"/>
            <a:ext cx="10515600" cy="1325563"/>
          </a:xfrm>
        </p:spPr>
        <p:txBody>
          <a:bodyPr>
            <a:normAutofit fontScale="90000"/>
          </a:bodyPr>
          <a:lstStyle/>
          <a:p>
            <a:r>
              <a:rPr lang="en-GB" sz="4600" b="1" dirty="0">
                <a:latin typeface="SassoonPrimary" panose="020B0500000000000000" pitchFamily="34" charset="0"/>
              </a:rPr>
              <a:t>Materials/ Experiences that help at home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B9963C6-E4BA-FC79-46AD-93822D142D9A}"/>
              </a:ext>
            </a:extLst>
          </p:cNvPr>
          <p:cNvSpPr>
            <a:spLocks noGrp="1"/>
          </p:cNvSpPr>
          <p:nvPr>
            <p:ph idx="1"/>
          </p:nvPr>
        </p:nvSpPr>
        <p:spPr>
          <a:xfrm>
            <a:off x="838200" y="1929384"/>
            <a:ext cx="10515600" cy="4251960"/>
          </a:xfrm>
        </p:spPr>
        <p:txBody>
          <a:bodyPr>
            <a:normAutofit/>
          </a:bodyPr>
          <a:lstStyle/>
          <a:p>
            <a:r>
              <a:rPr lang="en-GB" sz="2000" dirty="0">
                <a:latin typeface="SassoonPrimary" panose="020B0500000000000000" pitchFamily="34" charset="0"/>
              </a:rPr>
              <a:t>Writing Materials- allows children to make visual representations</a:t>
            </a:r>
          </a:p>
          <a:p>
            <a:r>
              <a:rPr lang="en-GB" sz="2000" dirty="0">
                <a:latin typeface="SassoonPrimary" panose="020B0500000000000000" pitchFamily="34" charset="0"/>
              </a:rPr>
              <a:t>Loose Parts- Lego, beads, buttons, pencils, spoons, stickers etc</a:t>
            </a:r>
          </a:p>
          <a:p>
            <a:r>
              <a:rPr lang="en-GB" sz="2000" dirty="0">
                <a:latin typeface="SassoonPrimary" panose="020B0500000000000000" pitchFamily="34" charset="0"/>
              </a:rPr>
              <a:t>Egg timer/ Stopwatch- to develop speed with mental maths- set them a challenge!</a:t>
            </a:r>
          </a:p>
          <a:p>
            <a:r>
              <a:rPr lang="en-GB" sz="2000" dirty="0">
                <a:latin typeface="SassoonPrimary" panose="020B0500000000000000" pitchFamily="34" charset="0"/>
              </a:rPr>
              <a:t>Money- including children in sticking to budgets/ creating totals/ calculating change</a:t>
            </a:r>
          </a:p>
          <a:p>
            <a:r>
              <a:rPr lang="en-GB" sz="2000" dirty="0">
                <a:latin typeface="SassoonPrimary" panose="020B0500000000000000" pitchFamily="34" charset="0"/>
              </a:rPr>
              <a:t>Number Line</a:t>
            </a:r>
          </a:p>
          <a:p>
            <a:r>
              <a:rPr lang="en-GB" sz="2000" dirty="0">
                <a:latin typeface="SassoonPrimary" panose="020B0500000000000000" pitchFamily="34" charset="0"/>
              </a:rPr>
              <a:t>Dice</a:t>
            </a:r>
          </a:p>
          <a:p>
            <a:r>
              <a:rPr lang="en-GB" sz="2000" dirty="0">
                <a:latin typeface="SassoonPrimary" panose="020B0500000000000000" pitchFamily="34" charset="0"/>
              </a:rPr>
              <a:t>deck of playing cards</a:t>
            </a:r>
          </a:p>
          <a:p>
            <a:r>
              <a:rPr lang="fr-FR" sz="2000" dirty="0">
                <a:latin typeface="SassoonPrimary" panose="020B0500000000000000" pitchFamily="34" charset="0"/>
              </a:rPr>
              <a:t>Online Games (Sumdog- used widely in </a:t>
            </a:r>
            <a:r>
              <a:rPr lang="fr-FR" sz="2000" dirty="0" err="1">
                <a:latin typeface="SassoonPrimary" panose="020B0500000000000000" pitchFamily="34" charset="0"/>
              </a:rPr>
              <a:t>school</a:t>
            </a:r>
            <a:r>
              <a:rPr lang="fr-FR" sz="2000" dirty="0">
                <a:latin typeface="SassoonPrimary" panose="020B0500000000000000" pitchFamily="34" charset="0"/>
              </a:rPr>
              <a:t>)</a:t>
            </a:r>
          </a:p>
          <a:p>
            <a:r>
              <a:rPr lang="fr-FR" sz="2000" dirty="0">
                <a:latin typeface="SassoonPrimary" panose="020B0500000000000000" pitchFamily="34" charset="0"/>
              </a:rPr>
              <a:t>Games- Board Games/  Verbal games </a:t>
            </a:r>
          </a:p>
        </p:txBody>
      </p:sp>
    </p:spTree>
    <p:extLst>
      <p:ext uri="{BB962C8B-B14F-4D97-AF65-F5344CB8AC3E}">
        <p14:creationId xmlns:p14="http://schemas.microsoft.com/office/powerpoint/2010/main" val="1493539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1676ED3-9746-24B6-4F1F-364BC6D4AF18}"/>
              </a:ext>
            </a:extLst>
          </p:cNvPr>
          <p:cNvSpPr>
            <a:spLocks noGrp="1"/>
          </p:cNvSpPr>
          <p:nvPr>
            <p:ph type="title"/>
          </p:nvPr>
        </p:nvSpPr>
        <p:spPr>
          <a:xfrm>
            <a:off x="630936" y="640080"/>
            <a:ext cx="4818888" cy="1481328"/>
          </a:xfrm>
        </p:spPr>
        <p:txBody>
          <a:bodyPr anchor="b">
            <a:normAutofit/>
          </a:bodyPr>
          <a:lstStyle/>
          <a:p>
            <a:r>
              <a:rPr lang="en-GB" sz="5400" b="1" dirty="0">
                <a:latin typeface="SassoonPrimary" panose="020B0500000000000000" pitchFamily="34" charset="0"/>
              </a:rPr>
              <a:t>Darts</a:t>
            </a:r>
          </a:p>
        </p:txBody>
      </p:sp>
      <p:sp>
        <p:nvSpPr>
          <p:cNvPr id="1127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EF446C0-7163-8C29-E470-F2FDD20D2FA0}"/>
              </a:ext>
            </a:extLst>
          </p:cNvPr>
          <p:cNvSpPr>
            <a:spLocks noGrp="1"/>
          </p:cNvSpPr>
          <p:nvPr>
            <p:ph idx="1"/>
          </p:nvPr>
        </p:nvSpPr>
        <p:spPr>
          <a:xfrm>
            <a:off x="630936" y="2660904"/>
            <a:ext cx="4818888" cy="3547872"/>
          </a:xfrm>
        </p:spPr>
        <p:txBody>
          <a:bodyPr anchor="t">
            <a:normAutofit/>
          </a:bodyPr>
          <a:lstStyle/>
          <a:p>
            <a:r>
              <a:rPr lang="en-GB" sz="2200" dirty="0">
                <a:latin typeface="SassoonPrimary" panose="020B0500000000000000" pitchFamily="34" charset="0"/>
              </a:rPr>
              <a:t>Can be used as one of the ‘at home experiences’</a:t>
            </a:r>
          </a:p>
          <a:p>
            <a:r>
              <a:rPr lang="en-GB" sz="2200" dirty="0">
                <a:latin typeface="SassoonPrimary" panose="020B0500000000000000" pitchFamily="34" charset="0"/>
              </a:rPr>
              <a:t>Numbers 1-20</a:t>
            </a:r>
          </a:p>
          <a:p>
            <a:r>
              <a:rPr lang="en-GB" sz="2200" dirty="0">
                <a:latin typeface="SassoonPrimary" panose="020B0500000000000000" pitchFamily="34" charset="0"/>
              </a:rPr>
              <a:t>X 2  and X 3 tables (doubles &amp; trebles)</a:t>
            </a:r>
          </a:p>
          <a:p>
            <a:r>
              <a:rPr lang="en-GB" sz="2200" dirty="0">
                <a:latin typeface="SassoonPrimary" panose="020B0500000000000000" pitchFamily="34" charset="0"/>
              </a:rPr>
              <a:t>Addition to 180 (3 darts totals)</a:t>
            </a:r>
          </a:p>
          <a:p>
            <a:r>
              <a:rPr lang="en-GB" sz="2200" dirty="0">
                <a:latin typeface="SassoonPrimary" panose="020B0500000000000000" pitchFamily="34" charset="0"/>
              </a:rPr>
              <a:t>Subtraction (501*)</a:t>
            </a:r>
          </a:p>
          <a:p>
            <a:pPr marL="0" indent="0">
              <a:buNone/>
            </a:pPr>
            <a:r>
              <a:rPr lang="en-GB" sz="2200" dirty="0">
                <a:latin typeface="SassoonPrimary" panose="020B0500000000000000" pitchFamily="34" charset="0"/>
              </a:rPr>
              <a:t>* Can change to 101, 301, 1001 etc</a:t>
            </a:r>
          </a:p>
        </p:txBody>
      </p:sp>
      <p:pic>
        <p:nvPicPr>
          <p:cNvPr id="11266" name="Picture 2" descr="Dartboard Clipart Images – Browse 4,221 Stock Photos ...">
            <a:extLst>
              <a:ext uri="{FF2B5EF4-FFF2-40B4-BE49-F238E27FC236}">
                <a16:creationId xmlns:a16="http://schemas.microsoft.com/office/drawing/2014/main" id="{456A6597-26BD-0053-4203-43B894E9F9F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699516"/>
            <a:ext cx="5458968" cy="5458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4260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594E8-C50B-2CCC-F5E1-A6D101015798}"/>
              </a:ext>
            </a:extLst>
          </p:cNvPr>
          <p:cNvSpPr>
            <a:spLocks noGrp="1"/>
          </p:cNvSpPr>
          <p:nvPr>
            <p:ph type="title"/>
          </p:nvPr>
        </p:nvSpPr>
        <p:spPr>
          <a:xfrm>
            <a:off x="838200" y="372325"/>
            <a:ext cx="10515600" cy="1325563"/>
          </a:xfrm>
        </p:spPr>
        <p:txBody>
          <a:bodyPr>
            <a:normAutofit/>
          </a:bodyPr>
          <a:lstStyle/>
          <a:p>
            <a:r>
              <a:rPr lang="en-GB" b="1" dirty="0">
                <a:latin typeface="SassoonPrimary" panose="020B0500000000000000" pitchFamily="34" charset="0"/>
              </a:rPr>
              <a:t>Darts – In the classroom </a:t>
            </a:r>
            <a:br>
              <a:rPr lang="en-GB" b="1" dirty="0">
                <a:latin typeface="SassoonPrimary" panose="020B0500000000000000" pitchFamily="34" charset="0"/>
              </a:rPr>
            </a:br>
            <a:endParaRPr lang="en-GB" b="1" dirty="0">
              <a:latin typeface="SassoonPrimary" panose="020B0500000000000000" pitchFamily="34" charset="0"/>
            </a:endParaRPr>
          </a:p>
        </p:txBody>
      </p:sp>
      <p:pic>
        <p:nvPicPr>
          <p:cNvPr id="5" name="Content Placeholder 4">
            <a:extLst>
              <a:ext uri="{FF2B5EF4-FFF2-40B4-BE49-F238E27FC236}">
                <a16:creationId xmlns:a16="http://schemas.microsoft.com/office/drawing/2014/main" id="{7ED2036D-788B-CD5D-F4C5-84DA45C78E4F}"/>
              </a:ext>
            </a:extLst>
          </p:cNvPr>
          <p:cNvPicPr>
            <a:picLocks noGrp="1" noChangeAspect="1"/>
          </p:cNvPicPr>
          <p:nvPr>
            <p:ph idx="1"/>
          </p:nvPr>
        </p:nvPicPr>
        <p:blipFill>
          <a:blip r:embed="rId2"/>
          <a:stretch>
            <a:fillRect/>
          </a:stretch>
        </p:blipFill>
        <p:spPr>
          <a:xfrm rot="10800000">
            <a:off x="925884" y="2597888"/>
            <a:ext cx="9017316" cy="3392512"/>
          </a:xfrm>
          <a:prstGeom prst="rect">
            <a:avLst/>
          </a:prstGeom>
        </p:spPr>
      </p:pic>
      <p:sp>
        <p:nvSpPr>
          <p:cNvPr id="7" name="TextBox 6">
            <a:extLst>
              <a:ext uri="{FF2B5EF4-FFF2-40B4-BE49-F238E27FC236}">
                <a16:creationId xmlns:a16="http://schemas.microsoft.com/office/drawing/2014/main" id="{B5079FC2-549E-CFA9-9D7F-9FC48AA8445D}"/>
              </a:ext>
            </a:extLst>
          </p:cNvPr>
          <p:cNvSpPr txBox="1"/>
          <p:nvPr/>
        </p:nvSpPr>
        <p:spPr>
          <a:xfrm>
            <a:off x="1024864" y="1644693"/>
            <a:ext cx="8591678" cy="369332"/>
          </a:xfrm>
          <a:prstGeom prst="rect">
            <a:avLst/>
          </a:prstGeom>
          <a:noFill/>
        </p:spPr>
        <p:txBody>
          <a:bodyPr wrap="square" rtlCol="0">
            <a:spAutoFit/>
          </a:bodyPr>
          <a:lstStyle/>
          <a:p>
            <a:r>
              <a:rPr lang="en-GB" dirty="0">
                <a:latin typeface="SassoonPrimary" panose="020B0500000000000000" pitchFamily="34" charset="0"/>
              </a:rPr>
              <a:t>For addition and subtraction</a:t>
            </a:r>
          </a:p>
        </p:txBody>
      </p:sp>
    </p:spTree>
    <p:extLst>
      <p:ext uri="{BB962C8B-B14F-4D97-AF65-F5344CB8AC3E}">
        <p14:creationId xmlns:p14="http://schemas.microsoft.com/office/powerpoint/2010/main" val="19984098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52C94-84A6-5902-99AF-99DD38B90965}"/>
              </a:ext>
            </a:extLst>
          </p:cNvPr>
          <p:cNvSpPr>
            <a:spLocks noGrp="1"/>
          </p:cNvSpPr>
          <p:nvPr>
            <p:ph type="title"/>
          </p:nvPr>
        </p:nvSpPr>
        <p:spPr/>
        <p:txBody>
          <a:bodyPr/>
          <a:lstStyle/>
          <a:p>
            <a:r>
              <a:rPr lang="en-GB" b="1" dirty="0">
                <a:latin typeface="SassoonPrimary" panose="020B0500000000000000" pitchFamily="34" charset="0"/>
              </a:rPr>
              <a:t>Darts in the classroom</a:t>
            </a:r>
          </a:p>
        </p:txBody>
      </p:sp>
      <p:sp>
        <p:nvSpPr>
          <p:cNvPr id="3" name="Content Placeholder 2">
            <a:extLst>
              <a:ext uri="{FF2B5EF4-FFF2-40B4-BE49-F238E27FC236}">
                <a16:creationId xmlns:a16="http://schemas.microsoft.com/office/drawing/2014/main" id="{559C2CFB-A264-26CB-2913-4AB28AB752C8}"/>
              </a:ext>
            </a:extLst>
          </p:cNvPr>
          <p:cNvSpPr>
            <a:spLocks noGrp="1"/>
          </p:cNvSpPr>
          <p:nvPr>
            <p:ph idx="1"/>
          </p:nvPr>
        </p:nvSpPr>
        <p:spPr/>
        <p:txBody>
          <a:bodyPr/>
          <a:lstStyle/>
          <a:p>
            <a:r>
              <a:rPr lang="en-GB" dirty="0">
                <a:latin typeface="SassoonPrimary" panose="020B0500000000000000" pitchFamily="34" charset="0"/>
              </a:rPr>
              <a:t>For multiplication and addition</a:t>
            </a:r>
          </a:p>
          <a:p>
            <a:endParaRPr lang="en-GB" dirty="0">
              <a:latin typeface="SassoonPrimary" panose="020B0500000000000000" pitchFamily="34" charset="0"/>
            </a:endParaRPr>
          </a:p>
        </p:txBody>
      </p:sp>
      <p:pic>
        <p:nvPicPr>
          <p:cNvPr id="5" name="Picture 4">
            <a:extLst>
              <a:ext uri="{FF2B5EF4-FFF2-40B4-BE49-F238E27FC236}">
                <a16:creationId xmlns:a16="http://schemas.microsoft.com/office/drawing/2014/main" id="{555B7460-7060-B3AF-4C62-7BCA23BF8CFE}"/>
              </a:ext>
            </a:extLst>
          </p:cNvPr>
          <p:cNvPicPr>
            <a:picLocks noChangeAspect="1"/>
          </p:cNvPicPr>
          <p:nvPr/>
        </p:nvPicPr>
        <p:blipFill>
          <a:blip r:embed="rId2"/>
          <a:stretch>
            <a:fillRect/>
          </a:stretch>
        </p:blipFill>
        <p:spPr>
          <a:xfrm>
            <a:off x="720000" y="2453564"/>
            <a:ext cx="8402400" cy="3407236"/>
          </a:xfrm>
          <a:prstGeom prst="rect">
            <a:avLst/>
          </a:prstGeom>
        </p:spPr>
      </p:pic>
    </p:spTree>
    <p:extLst>
      <p:ext uri="{BB962C8B-B14F-4D97-AF65-F5344CB8AC3E}">
        <p14:creationId xmlns:p14="http://schemas.microsoft.com/office/powerpoint/2010/main" val="42188603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0132A-1FA0-2C5C-B1ED-18B800EC1A24}"/>
              </a:ext>
            </a:extLst>
          </p:cNvPr>
          <p:cNvSpPr>
            <a:spLocks noGrp="1"/>
          </p:cNvSpPr>
          <p:nvPr>
            <p:ph type="title"/>
          </p:nvPr>
        </p:nvSpPr>
        <p:spPr/>
        <p:txBody>
          <a:bodyPr/>
          <a:lstStyle/>
          <a:p>
            <a:r>
              <a:rPr lang="en-GB" b="1" dirty="0">
                <a:latin typeface="SassoonPrimary" panose="020B0500000000000000" pitchFamily="34" charset="0"/>
              </a:rPr>
              <a:t>Darts in the classroom</a:t>
            </a:r>
          </a:p>
        </p:txBody>
      </p:sp>
      <p:sp>
        <p:nvSpPr>
          <p:cNvPr id="3" name="Content Placeholder 2">
            <a:extLst>
              <a:ext uri="{FF2B5EF4-FFF2-40B4-BE49-F238E27FC236}">
                <a16:creationId xmlns:a16="http://schemas.microsoft.com/office/drawing/2014/main" id="{5402E27D-C30C-F713-0E3F-F77B8934B0AD}"/>
              </a:ext>
            </a:extLst>
          </p:cNvPr>
          <p:cNvSpPr>
            <a:spLocks noGrp="1"/>
          </p:cNvSpPr>
          <p:nvPr>
            <p:ph idx="1"/>
          </p:nvPr>
        </p:nvSpPr>
        <p:spPr/>
        <p:txBody>
          <a:bodyPr/>
          <a:lstStyle/>
          <a:p>
            <a:r>
              <a:rPr lang="en-GB" dirty="0">
                <a:latin typeface="SassoonPrimary" panose="020B0500000000000000" pitchFamily="34" charset="0"/>
              </a:rPr>
              <a:t>For addition, multiplication and subtraction</a:t>
            </a:r>
          </a:p>
          <a:p>
            <a:endParaRPr lang="en-GB" dirty="0">
              <a:latin typeface="SassoonPrimary" panose="020B0500000000000000" pitchFamily="34" charset="0"/>
            </a:endParaRPr>
          </a:p>
          <a:p>
            <a:pPr marL="0" indent="0">
              <a:buNone/>
            </a:pPr>
            <a:endParaRPr lang="en-GB" dirty="0">
              <a:latin typeface="SassoonPrimary" panose="020B0500000000000000" pitchFamily="34" charset="0"/>
            </a:endParaRPr>
          </a:p>
        </p:txBody>
      </p:sp>
      <p:pic>
        <p:nvPicPr>
          <p:cNvPr id="5" name="Picture 4">
            <a:extLst>
              <a:ext uri="{FF2B5EF4-FFF2-40B4-BE49-F238E27FC236}">
                <a16:creationId xmlns:a16="http://schemas.microsoft.com/office/drawing/2014/main" id="{890B05F7-22B5-05F4-47EE-C836409B35B1}"/>
              </a:ext>
            </a:extLst>
          </p:cNvPr>
          <p:cNvPicPr>
            <a:picLocks noChangeAspect="1"/>
          </p:cNvPicPr>
          <p:nvPr/>
        </p:nvPicPr>
        <p:blipFill>
          <a:blip r:embed="rId2"/>
          <a:stretch>
            <a:fillRect/>
          </a:stretch>
        </p:blipFill>
        <p:spPr>
          <a:xfrm>
            <a:off x="1353600" y="2559840"/>
            <a:ext cx="8128800" cy="3866159"/>
          </a:xfrm>
          <a:prstGeom prst="rect">
            <a:avLst/>
          </a:prstGeom>
        </p:spPr>
      </p:pic>
    </p:spTree>
    <p:extLst>
      <p:ext uri="{BB962C8B-B14F-4D97-AF65-F5344CB8AC3E}">
        <p14:creationId xmlns:p14="http://schemas.microsoft.com/office/powerpoint/2010/main" val="606805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3" name="Rectangle 309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DE347FD-46DC-121C-1D1B-A9A11DAD3D04}"/>
              </a:ext>
            </a:extLst>
          </p:cNvPr>
          <p:cNvSpPr>
            <a:spLocks noGrp="1"/>
          </p:cNvSpPr>
          <p:nvPr>
            <p:ph type="title"/>
          </p:nvPr>
        </p:nvSpPr>
        <p:spPr>
          <a:xfrm>
            <a:off x="572493" y="238539"/>
            <a:ext cx="11018520" cy="1434415"/>
          </a:xfrm>
        </p:spPr>
        <p:txBody>
          <a:bodyPr anchor="b">
            <a:normAutofit fontScale="90000"/>
          </a:bodyPr>
          <a:lstStyle/>
          <a:p>
            <a:r>
              <a:rPr lang="en-GB" sz="5400" b="1" dirty="0">
                <a:ln w="22225">
                  <a:solidFill>
                    <a:srgbClr val="FFFFFF"/>
                  </a:solidFill>
                </a:ln>
                <a:latin typeface="SassoonPrimary" panose="020B0500000000000000" pitchFamily="34" charset="0"/>
              </a:rPr>
              <a:t>Time to Explore and Ask Questions!</a:t>
            </a:r>
          </a:p>
        </p:txBody>
      </p:sp>
      <p:sp>
        <p:nvSpPr>
          <p:cNvPr id="309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2F64587-A707-D4D3-3FC5-5F73305AD121}"/>
              </a:ext>
            </a:extLst>
          </p:cNvPr>
          <p:cNvSpPr>
            <a:spLocks noGrp="1"/>
          </p:cNvSpPr>
          <p:nvPr>
            <p:ph idx="1"/>
          </p:nvPr>
        </p:nvSpPr>
        <p:spPr>
          <a:xfrm>
            <a:off x="572493" y="2071316"/>
            <a:ext cx="6713552" cy="4119172"/>
          </a:xfrm>
        </p:spPr>
        <p:txBody>
          <a:bodyPr anchor="t">
            <a:normAutofit/>
          </a:bodyPr>
          <a:lstStyle/>
          <a:p>
            <a:r>
              <a:rPr lang="en-GB" sz="2200" dirty="0">
                <a:latin typeface="SassoonPrimary" panose="020B0500000000000000" pitchFamily="34" charset="0"/>
              </a:rPr>
              <a:t>Benchmarks</a:t>
            </a:r>
          </a:p>
          <a:p>
            <a:r>
              <a:rPr lang="en-GB" sz="2200" dirty="0">
                <a:latin typeface="SassoonPrimary" panose="020B0500000000000000" pitchFamily="34" charset="0"/>
              </a:rPr>
              <a:t>Visual Aids</a:t>
            </a:r>
          </a:p>
          <a:p>
            <a:r>
              <a:rPr lang="en-GB" sz="2200" dirty="0">
                <a:latin typeface="SassoonPrimary" panose="020B0500000000000000" pitchFamily="34" charset="0"/>
              </a:rPr>
              <a:t>Concrete Materials and how they are used</a:t>
            </a:r>
          </a:p>
          <a:p>
            <a:r>
              <a:rPr lang="en-GB" sz="2200" dirty="0">
                <a:latin typeface="SassoonPrimary" panose="020B0500000000000000" pitchFamily="34" charset="0"/>
              </a:rPr>
              <a:t>Think Boards</a:t>
            </a:r>
          </a:p>
          <a:p>
            <a:r>
              <a:rPr lang="en-GB" sz="2200" dirty="0">
                <a:latin typeface="SassoonPrimary" panose="020B0500000000000000" pitchFamily="34" charset="0"/>
              </a:rPr>
              <a:t>Useful Websites</a:t>
            </a:r>
          </a:p>
          <a:p>
            <a:r>
              <a:rPr lang="en-GB" sz="2200" dirty="0">
                <a:latin typeface="SassoonPrimary" panose="020B0500000000000000" pitchFamily="34" charset="0"/>
              </a:rPr>
              <a:t>Video QRs of the strategies explained</a:t>
            </a:r>
          </a:p>
          <a:p>
            <a:r>
              <a:rPr lang="en-GB" sz="2200" dirty="0">
                <a:latin typeface="SassoonPrimary" panose="020B0500000000000000" pitchFamily="34" charset="0"/>
              </a:rPr>
              <a:t>Games you can play at home</a:t>
            </a:r>
          </a:p>
          <a:p>
            <a:r>
              <a:rPr lang="en-GB" sz="2200" dirty="0">
                <a:solidFill>
                  <a:srgbClr val="FF0000"/>
                </a:solidFill>
                <a:latin typeface="SassoonPrimary" panose="020B0500000000000000" pitchFamily="34" charset="0"/>
              </a:rPr>
              <a:t>Questions welcome!</a:t>
            </a:r>
          </a:p>
        </p:txBody>
      </p:sp>
      <p:pic>
        <p:nvPicPr>
          <p:cNvPr id="3074" name="Picture 2" descr="Question marks background PSD, High Quality Free PSD Templates for Download  | Freepik">
            <a:extLst>
              <a:ext uri="{FF2B5EF4-FFF2-40B4-BE49-F238E27FC236}">
                <a16:creationId xmlns:a16="http://schemas.microsoft.com/office/drawing/2014/main" id="{E517B032-A284-E7FF-43CA-9D4E928720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077" r="19945" b="-3"/>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30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19F8A97210FE4B971F65B34DE50F79" ma:contentTypeVersion="13" ma:contentTypeDescription="Create a new document." ma:contentTypeScope="" ma:versionID="0d11f8cd1c159a8e5c66fdfb54a5126b">
  <xsd:schema xmlns:xsd="http://www.w3.org/2001/XMLSchema" xmlns:xs="http://www.w3.org/2001/XMLSchema" xmlns:p="http://schemas.microsoft.com/office/2006/metadata/properties" xmlns:ns2="5227cdca-46d0-4ca8-b6cb-8a67296b625b" xmlns:ns3="50b43d38-f1b8-4f49-85e7-b65b283be6bd" targetNamespace="http://schemas.microsoft.com/office/2006/metadata/properties" ma:root="true" ma:fieldsID="12e7f64eb6b3969c0c357fa28a43e7ae" ns2:_="" ns3:_="">
    <xsd:import namespace="5227cdca-46d0-4ca8-b6cb-8a67296b625b"/>
    <xsd:import namespace="50b43d38-f1b8-4f49-85e7-b65b283be6b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27cdca-46d0-4ca8-b6cb-8a67296b62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98dcd85-b01b-4632-8d05-b9cab23a119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0b43d38-f1b8-4f49-85e7-b65b283be6b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e4f4700-6072-40f5-abd1-77d3c2b008e6}" ma:internalName="TaxCatchAll" ma:showField="CatchAllData" ma:web="50b43d38-f1b8-4f49-85e7-b65b283be6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227cdca-46d0-4ca8-b6cb-8a67296b625b">
      <Terms xmlns="http://schemas.microsoft.com/office/infopath/2007/PartnerControls"/>
    </lcf76f155ced4ddcb4097134ff3c332f>
    <TaxCatchAll xmlns="50b43d38-f1b8-4f49-85e7-b65b283be6bd" xsi:nil="true"/>
  </documentManagement>
</p:properties>
</file>

<file path=customXml/itemProps1.xml><?xml version="1.0" encoding="utf-8"?>
<ds:datastoreItem xmlns:ds="http://schemas.openxmlformats.org/officeDocument/2006/customXml" ds:itemID="{C1DF92B4-EAC0-4975-96EA-210172DC4A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27cdca-46d0-4ca8-b6cb-8a67296b625b"/>
    <ds:schemaRef ds:uri="50b43d38-f1b8-4f49-85e7-b65b283be6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B8CABA-3D4F-42DB-8B5D-961031DF0125}">
  <ds:schemaRefs>
    <ds:schemaRef ds:uri="http://schemas.microsoft.com/sharepoint/v3/contenttype/forms"/>
  </ds:schemaRefs>
</ds:datastoreItem>
</file>

<file path=customXml/itemProps3.xml><?xml version="1.0" encoding="utf-8"?>
<ds:datastoreItem xmlns:ds="http://schemas.openxmlformats.org/officeDocument/2006/customXml" ds:itemID="{1A7C3D7D-A753-437D-8835-FB2C9BB57B39}">
  <ds:schemaRefs>
    <ds:schemaRef ds:uri="http://schemas.microsoft.com/office/2006/metadata/properties"/>
    <ds:schemaRef ds:uri="http://schemas.microsoft.com/office/infopath/2007/PartnerControls"/>
    <ds:schemaRef ds:uri="5227cdca-46d0-4ca8-b6cb-8a67296b625b"/>
    <ds:schemaRef ds:uri="50b43d38-f1b8-4f49-85e7-b65b283be6bd"/>
  </ds:schemaRefs>
</ds:datastoreItem>
</file>

<file path=docProps/app.xml><?xml version="1.0" encoding="utf-8"?>
<Properties xmlns="http://schemas.openxmlformats.org/officeDocument/2006/extended-properties" xmlns:vt="http://schemas.openxmlformats.org/officeDocument/2006/docPropsVTypes">
  <TotalTime>1807</TotalTime>
  <Words>1919</Words>
  <Application>Microsoft Office PowerPoint</Application>
  <PresentationFormat>Widescreen</PresentationFormat>
  <Paragraphs>284</Paragraphs>
  <Slides>46</Slides>
  <Notes>5</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Numeracy Parent Workshops Blackness Primary School </vt:lpstr>
      <vt:lpstr>Purpose of the session</vt:lpstr>
      <vt:lpstr>Early Level (Nursery- End of P1)</vt:lpstr>
      <vt:lpstr>First Level (P2- end of P4)</vt:lpstr>
      <vt:lpstr>Second Level (P5- End of P7)</vt:lpstr>
      <vt:lpstr>Second Level - Decimals</vt:lpstr>
      <vt:lpstr>Numbers we work with… </vt:lpstr>
      <vt:lpstr>Visual Aids</vt:lpstr>
      <vt:lpstr>Number Bonds</vt:lpstr>
      <vt:lpstr>Number Bonds- Moving up the School  </vt:lpstr>
      <vt:lpstr>Addition/ Subtraction- Fact Families</vt:lpstr>
      <vt:lpstr>Addition- Early Level</vt:lpstr>
      <vt:lpstr>Addition-  Part- Part Whole</vt:lpstr>
      <vt:lpstr>Subtraction- Early Level</vt:lpstr>
      <vt:lpstr>Think Boards</vt:lpstr>
      <vt:lpstr>Multiplication- Early Level</vt:lpstr>
      <vt:lpstr>Multiplication- Arrays</vt:lpstr>
      <vt:lpstr>Multiplication- repeated addition </vt:lpstr>
      <vt:lpstr>Multiplication- Equal Groups</vt:lpstr>
      <vt:lpstr>Division- Early Level</vt:lpstr>
      <vt:lpstr>Division- repeated subtraction</vt:lpstr>
      <vt:lpstr>Division- Equal Groups </vt:lpstr>
      <vt:lpstr>Multiplication and Division Fact Families</vt:lpstr>
      <vt:lpstr>Counting on</vt:lpstr>
      <vt:lpstr>Using a Number line </vt:lpstr>
      <vt:lpstr>Partitioning</vt:lpstr>
      <vt:lpstr> Partitioning (addition example)</vt:lpstr>
      <vt:lpstr>Partitioning (subtraction example)</vt:lpstr>
      <vt:lpstr>Multiplication- Grid Method (Partitioning)</vt:lpstr>
      <vt:lpstr>Compensation (Friendly Numbers)</vt:lpstr>
      <vt:lpstr>Compensation (Addition)</vt:lpstr>
      <vt:lpstr>Compensation (Subtraction)</vt:lpstr>
      <vt:lpstr>Compensation (multiplication)</vt:lpstr>
      <vt:lpstr>Splitting- Addition</vt:lpstr>
      <vt:lpstr>Splitting- Subtraction</vt:lpstr>
      <vt:lpstr>Addition- Formal written method </vt:lpstr>
      <vt:lpstr>Subtraction- Formal Written Methods</vt:lpstr>
      <vt:lpstr>Multiplication- Formal Method</vt:lpstr>
      <vt:lpstr>Formal Method - Division</vt:lpstr>
      <vt:lpstr>Positive Numeracy Environment at Home</vt:lpstr>
      <vt:lpstr>Materials/ Experiences that help at home</vt:lpstr>
      <vt:lpstr>Darts</vt:lpstr>
      <vt:lpstr>Darts – In the classroom  </vt:lpstr>
      <vt:lpstr>Darts in the classroom</vt:lpstr>
      <vt:lpstr>Darts in the classroom</vt:lpstr>
      <vt:lpstr>Time to Explore and Ask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Numeracy Parent Workshops Blackness Primary School</dc:title>
  <dc:creator>Amy Finlay</dc:creator>
  <cp:lastModifiedBy>Amy Finlay</cp:lastModifiedBy>
  <cp:revision>184</cp:revision>
  <cp:lastPrinted>2026-05-11T11:27:08Z</cp:lastPrinted>
  <dcterms:created xsi:type="dcterms:W3CDTF">2026-05-07T10:10:48Z</dcterms:created>
  <dcterms:modified xsi:type="dcterms:W3CDTF">2026-09-22T11:02:53Z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0x0101007F19F8A97210FE4B971F65B34DE50F79</vt:lpwstr>
  </property>
</Properties>
</file>